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40"/>
  </p:notesMasterIdLst>
  <p:handoutMasterIdLst>
    <p:handoutMasterId r:id="rId41"/>
  </p:handoutMasterIdLst>
  <p:sldIdLst>
    <p:sldId id="301" r:id="rId7"/>
    <p:sldId id="302"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7" r:id="rId21"/>
    <p:sldId id="318" r:id="rId22"/>
    <p:sldId id="319" r:id="rId23"/>
    <p:sldId id="320" r:id="rId24"/>
    <p:sldId id="321" r:id="rId25"/>
    <p:sldId id="335"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008C"/>
    <a:srgbClr val="68FE7A"/>
    <a:srgbClr val="FFF766"/>
    <a:srgbClr val="FFFFFF"/>
    <a:srgbClr val="FA0000"/>
    <a:srgbClr val="6C9E60"/>
    <a:srgbClr val="412ED0"/>
    <a:srgbClr val="FBE7EE"/>
    <a:srgbClr val="2B1E8A"/>
    <a:srgbClr val="44C8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0337" autoAdjust="0"/>
  </p:normalViewPr>
  <p:slideViewPr>
    <p:cSldViewPr snapToGrid="0" showGuides="1">
      <p:cViewPr varScale="1">
        <p:scale>
          <a:sx n="70" d="100"/>
          <a:sy n="70" d="100"/>
        </p:scale>
        <p:origin x="294"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howGuides="1">
      <p:cViewPr>
        <p:scale>
          <a:sx n="150" d="100"/>
          <a:sy n="150" d="100"/>
        </p:scale>
        <p:origin x="2454" y="336"/>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21/11/2021</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dirty="0"/>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21/11/2021</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21/11/2021</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a:t>
            </a:fld>
            <a:endParaRPr lang="nl-BE"/>
          </a:p>
        </p:txBody>
      </p:sp>
    </p:spTree>
    <p:extLst>
      <p:ext uri="{BB962C8B-B14F-4D97-AF65-F5344CB8AC3E}">
        <p14:creationId xmlns:p14="http://schemas.microsoft.com/office/powerpoint/2010/main" val="4014223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14</a:t>
            </a:fld>
            <a:endParaRPr lang="nl-BE"/>
          </a:p>
        </p:txBody>
      </p:sp>
    </p:spTree>
    <p:extLst>
      <p:ext uri="{BB962C8B-B14F-4D97-AF65-F5344CB8AC3E}">
        <p14:creationId xmlns:p14="http://schemas.microsoft.com/office/powerpoint/2010/main" val="170827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213891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16</a:t>
            </a:fld>
            <a:endParaRPr lang="nl-BE"/>
          </a:p>
        </p:txBody>
      </p:sp>
    </p:spTree>
    <p:extLst>
      <p:ext uri="{BB962C8B-B14F-4D97-AF65-F5344CB8AC3E}">
        <p14:creationId xmlns:p14="http://schemas.microsoft.com/office/powerpoint/2010/main" val="3887200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17</a:t>
            </a:fld>
            <a:endParaRPr lang="nl-BE"/>
          </a:p>
        </p:txBody>
      </p:sp>
    </p:spTree>
    <p:extLst>
      <p:ext uri="{BB962C8B-B14F-4D97-AF65-F5344CB8AC3E}">
        <p14:creationId xmlns:p14="http://schemas.microsoft.com/office/powerpoint/2010/main" val="1725928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18</a:t>
            </a:fld>
            <a:endParaRPr lang="nl-BE"/>
          </a:p>
        </p:txBody>
      </p:sp>
    </p:spTree>
    <p:extLst>
      <p:ext uri="{BB962C8B-B14F-4D97-AF65-F5344CB8AC3E}">
        <p14:creationId xmlns:p14="http://schemas.microsoft.com/office/powerpoint/2010/main" val="3585322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19</a:t>
            </a:fld>
            <a:endParaRPr lang="nl-BE"/>
          </a:p>
        </p:txBody>
      </p:sp>
    </p:spTree>
    <p:extLst>
      <p:ext uri="{BB962C8B-B14F-4D97-AF65-F5344CB8AC3E}">
        <p14:creationId xmlns:p14="http://schemas.microsoft.com/office/powerpoint/2010/main" val="1966876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20</a:t>
            </a:fld>
            <a:endParaRPr lang="nl-BE"/>
          </a:p>
        </p:txBody>
      </p:sp>
    </p:spTree>
    <p:extLst>
      <p:ext uri="{BB962C8B-B14F-4D97-AF65-F5344CB8AC3E}">
        <p14:creationId xmlns:p14="http://schemas.microsoft.com/office/powerpoint/2010/main" val="3345211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21</a:t>
            </a:fld>
            <a:endParaRPr lang="nl-BE"/>
          </a:p>
        </p:txBody>
      </p:sp>
    </p:spTree>
    <p:extLst>
      <p:ext uri="{BB962C8B-B14F-4D97-AF65-F5344CB8AC3E}">
        <p14:creationId xmlns:p14="http://schemas.microsoft.com/office/powerpoint/2010/main" val="320932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22</a:t>
            </a:fld>
            <a:endParaRPr lang="nl-BE"/>
          </a:p>
        </p:txBody>
      </p:sp>
    </p:spTree>
    <p:extLst>
      <p:ext uri="{BB962C8B-B14F-4D97-AF65-F5344CB8AC3E}">
        <p14:creationId xmlns:p14="http://schemas.microsoft.com/office/powerpoint/2010/main" val="1900142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23</a:t>
            </a:fld>
            <a:endParaRPr lang="nl-BE"/>
          </a:p>
        </p:txBody>
      </p:sp>
    </p:spTree>
    <p:extLst>
      <p:ext uri="{BB962C8B-B14F-4D97-AF65-F5344CB8AC3E}">
        <p14:creationId xmlns:p14="http://schemas.microsoft.com/office/powerpoint/2010/main" val="1635962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a:t>
            </a:fld>
            <a:endParaRPr lang="nl-BE"/>
          </a:p>
        </p:txBody>
      </p:sp>
    </p:spTree>
    <p:extLst>
      <p:ext uri="{BB962C8B-B14F-4D97-AF65-F5344CB8AC3E}">
        <p14:creationId xmlns:p14="http://schemas.microsoft.com/office/powerpoint/2010/main" val="407521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24</a:t>
            </a:fld>
            <a:endParaRPr lang="nl-BE"/>
          </a:p>
        </p:txBody>
      </p:sp>
    </p:spTree>
    <p:extLst>
      <p:ext uri="{BB962C8B-B14F-4D97-AF65-F5344CB8AC3E}">
        <p14:creationId xmlns:p14="http://schemas.microsoft.com/office/powerpoint/2010/main" val="2946469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25</a:t>
            </a:fld>
            <a:endParaRPr lang="nl-BE"/>
          </a:p>
        </p:txBody>
      </p:sp>
    </p:spTree>
    <p:extLst>
      <p:ext uri="{BB962C8B-B14F-4D97-AF65-F5344CB8AC3E}">
        <p14:creationId xmlns:p14="http://schemas.microsoft.com/office/powerpoint/2010/main" val="713753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26</a:t>
            </a:fld>
            <a:endParaRPr lang="nl-BE"/>
          </a:p>
        </p:txBody>
      </p:sp>
    </p:spTree>
    <p:extLst>
      <p:ext uri="{BB962C8B-B14F-4D97-AF65-F5344CB8AC3E}">
        <p14:creationId xmlns:p14="http://schemas.microsoft.com/office/powerpoint/2010/main" val="658417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27</a:t>
            </a:fld>
            <a:endParaRPr lang="nl-BE"/>
          </a:p>
        </p:txBody>
      </p:sp>
    </p:spTree>
    <p:extLst>
      <p:ext uri="{BB962C8B-B14F-4D97-AF65-F5344CB8AC3E}">
        <p14:creationId xmlns:p14="http://schemas.microsoft.com/office/powerpoint/2010/main" val="350109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28</a:t>
            </a:fld>
            <a:endParaRPr lang="nl-BE"/>
          </a:p>
        </p:txBody>
      </p:sp>
    </p:spTree>
    <p:extLst>
      <p:ext uri="{BB962C8B-B14F-4D97-AF65-F5344CB8AC3E}">
        <p14:creationId xmlns:p14="http://schemas.microsoft.com/office/powerpoint/2010/main" val="1989563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29</a:t>
            </a:fld>
            <a:endParaRPr lang="nl-BE"/>
          </a:p>
        </p:txBody>
      </p:sp>
    </p:spTree>
    <p:extLst>
      <p:ext uri="{BB962C8B-B14F-4D97-AF65-F5344CB8AC3E}">
        <p14:creationId xmlns:p14="http://schemas.microsoft.com/office/powerpoint/2010/main" val="1514043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30</a:t>
            </a:fld>
            <a:endParaRPr lang="nl-BE"/>
          </a:p>
        </p:txBody>
      </p:sp>
    </p:spTree>
    <p:extLst>
      <p:ext uri="{BB962C8B-B14F-4D97-AF65-F5344CB8AC3E}">
        <p14:creationId xmlns:p14="http://schemas.microsoft.com/office/powerpoint/2010/main" val="783069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31</a:t>
            </a:fld>
            <a:endParaRPr lang="nl-BE"/>
          </a:p>
        </p:txBody>
      </p:sp>
    </p:spTree>
    <p:extLst>
      <p:ext uri="{BB962C8B-B14F-4D97-AF65-F5344CB8AC3E}">
        <p14:creationId xmlns:p14="http://schemas.microsoft.com/office/powerpoint/2010/main" val="206144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32</a:t>
            </a:fld>
            <a:endParaRPr lang="nl-BE"/>
          </a:p>
        </p:txBody>
      </p:sp>
    </p:spTree>
    <p:extLst>
      <p:ext uri="{BB962C8B-B14F-4D97-AF65-F5344CB8AC3E}">
        <p14:creationId xmlns:p14="http://schemas.microsoft.com/office/powerpoint/2010/main" val="3346723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33</a:t>
            </a:fld>
            <a:endParaRPr lang="nl-BE"/>
          </a:p>
        </p:txBody>
      </p:sp>
    </p:spTree>
    <p:extLst>
      <p:ext uri="{BB962C8B-B14F-4D97-AF65-F5344CB8AC3E}">
        <p14:creationId xmlns:p14="http://schemas.microsoft.com/office/powerpoint/2010/main" val="1960335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a:t>
            </a:fld>
            <a:endParaRPr lang="nl-BE"/>
          </a:p>
        </p:txBody>
      </p:sp>
    </p:spTree>
    <p:extLst>
      <p:ext uri="{BB962C8B-B14F-4D97-AF65-F5344CB8AC3E}">
        <p14:creationId xmlns:p14="http://schemas.microsoft.com/office/powerpoint/2010/main" val="792504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a:t>
            </a:fld>
            <a:endParaRPr lang="nl-BE"/>
          </a:p>
        </p:txBody>
      </p:sp>
    </p:spTree>
    <p:extLst>
      <p:ext uri="{BB962C8B-B14F-4D97-AF65-F5344CB8AC3E}">
        <p14:creationId xmlns:p14="http://schemas.microsoft.com/office/powerpoint/2010/main" val="318212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a:t>
            </a:fld>
            <a:endParaRPr lang="nl-BE"/>
          </a:p>
        </p:txBody>
      </p:sp>
    </p:spTree>
    <p:extLst>
      <p:ext uri="{BB962C8B-B14F-4D97-AF65-F5344CB8AC3E}">
        <p14:creationId xmlns:p14="http://schemas.microsoft.com/office/powerpoint/2010/main" val="839952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10</a:t>
            </a:fld>
            <a:endParaRPr lang="nl-BE"/>
          </a:p>
        </p:txBody>
      </p:sp>
    </p:spTree>
    <p:extLst>
      <p:ext uri="{BB962C8B-B14F-4D97-AF65-F5344CB8AC3E}">
        <p14:creationId xmlns:p14="http://schemas.microsoft.com/office/powerpoint/2010/main" val="3263556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73690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12</a:t>
            </a:fld>
            <a:endParaRPr lang="nl-BE"/>
          </a:p>
        </p:txBody>
      </p:sp>
    </p:spTree>
    <p:extLst>
      <p:ext uri="{BB962C8B-B14F-4D97-AF65-F5344CB8AC3E}">
        <p14:creationId xmlns:p14="http://schemas.microsoft.com/office/powerpoint/2010/main" val="349130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13</a:t>
            </a:fld>
            <a:endParaRPr lang="nl-BE"/>
          </a:p>
        </p:txBody>
      </p:sp>
    </p:spTree>
    <p:extLst>
      <p:ext uri="{BB962C8B-B14F-4D97-AF65-F5344CB8AC3E}">
        <p14:creationId xmlns:p14="http://schemas.microsoft.com/office/powerpoint/2010/main" val="429083062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2.0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hlinkClick r:id="rId9"/>
              </a:rPr>
              <a:t>https://studenthowest.sharepoint.com/sites/staff/COMM/SitePages/Huisstijl.aspx</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dirty="0"/>
            </a:br>
            <a:br>
              <a:rPr lang="nl-BE" noProof="0" dirty="0"/>
            </a:br>
            <a:r>
              <a:rPr lang="nl-BE" noProof="0" dirty="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kst">
    <p:bg>
      <p:bgPr>
        <a:solidFill>
          <a:schemeClr val="bg1"/>
        </a:solidFill>
        <a:effectLst/>
      </p:bgPr>
    </p:b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1818823"/>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dirty="0" err="1"/>
              <a:t>Tekststijl</a:t>
            </a:r>
            <a:r>
              <a:rPr lang="en-GB" noProof="0" dirty="0"/>
              <a:t> van het model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6621645" y="9306717"/>
            <a:ext cx="1001264" cy="547688"/>
          </a:xfrm>
        </p:spPr>
        <p:txBody>
          <a:bodyPr/>
          <a:lstStyle>
            <a:lvl1pPr>
              <a:defRPr>
                <a:solidFill>
                  <a:schemeClr val="tx1"/>
                </a:solidFill>
              </a:defRPr>
            </a:lvl1pPr>
          </a:lstStyle>
          <a:p>
            <a:fld id="{B7527A74-2D87-4307-9531-5A57D9647EEB}" type="slidenum">
              <a:rPr lang="nl-BE" smtClean="0"/>
              <a:pPr/>
              <a:t>‹#›</a:t>
            </a:fld>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3" y="888883"/>
            <a:ext cx="14990244"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dirty="0" err="1"/>
              <a:t>Titel</a:t>
            </a:r>
            <a:endParaRPr lang="en-GB" noProof="0" dirty="0"/>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grpSp>
        <p:nvGrpSpPr>
          <p:cNvPr id="56" name="Groep 55">
            <a:extLst>
              <a:ext uri="{FF2B5EF4-FFF2-40B4-BE49-F238E27FC236}">
                <a16:creationId xmlns:a16="http://schemas.microsoft.com/office/drawing/2014/main" id="{F9867059-780C-47C9-B954-6A974CAE03A8}"/>
              </a:ext>
            </a:extLst>
          </p:cNvPr>
          <p:cNvGrpSpPr/>
          <p:nvPr userDrawn="1"/>
        </p:nvGrpSpPr>
        <p:grpSpPr>
          <a:xfrm>
            <a:off x="16415432" y="-128314"/>
            <a:ext cx="1747750" cy="1746826"/>
            <a:chOff x="16296410" y="-105350"/>
            <a:chExt cx="1901966" cy="1901966"/>
          </a:xfrm>
        </p:grpSpPr>
        <p:pic>
          <p:nvPicPr>
            <p:cNvPr id="11" name="Afbeelding 10">
              <a:extLst>
                <a:ext uri="{FF2B5EF4-FFF2-40B4-BE49-F238E27FC236}">
                  <a16:creationId xmlns:a16="http://schemas.microsoft.com/office/drawing/2014/main" id="{79F4062D-A070-47A9-95BE-84D828C2A51F}"/>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6296410" y="-105350"/>
              <a:ext cx="1901966" cy="1901966"/>
            </a:xfrm>
            <a:prstGeom prst="rect">
              <a:avLst/>
            </a:prstGeom>
            <a:effectLst>
              <a:glow>
                <a:schemeClr val="tx1">
                  <a:alpha val="40000"/>
                </a:schemeClr>
              </a:glow>
            </a:effectLst>
          </p:spPr>
        </p:pic>
        <p:cxnSp>
          <p:nvCxnSpPr>
            <p:cNvPr id="6" name="Rechte verbindingslijn 5">
              <a:extLst>
                <a:ext uri="{FF2B5EF4-FFF2-40B4-BE49-F238E27FC236}">
                  <a16:creationId xmlns:a16="http://schemas.microsoft.com/office/drawing/2014/main" id="{DBFB5C7F-BD3E-47C6-AA10-C36C0C5E5D26}"/>
                </a:ext>
              </a:extLst>
            </p:cNvPr>
            <p:cNvCxnSpPr>
              <a:cxnSpLocks/>
            </p:cNvCxnSpPr>
            <p:nvPr userDrawn="1"/>
          </p:nvCxnSpPr>
          <p:spPr>
            <a:xfrm flipH="1">
              <a:off x="16565880" y="390525"/>
              <a:ext cx="35537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EC7554C3-DA64-4F27-8E1D-94EAD2F6BC65}"/>
                </a:ext>
              </a:extLst>
            </p:cNvPr>
            <p:cNvCxnSpPr>
              <a:cxnSpLocks/>
            </p:cNvCxnSpPr>
            <p:nvPr userDrawn="1"/>
          </p:nvCxnSpPr>
          <p:spPr>
            <a:xfrm flipH="1">
              <a:off x="16322040" y="489585"/>
              <a:ext cx="599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E1678F34-62B9-4557-A7A3-4F846DCBC6D3}"/>
                </a:ext>
              </a:extLst>
            </p:cNvPr>
            <p:cNvCxnSpPr>
              <a:cxnSpLocks/>
            </p:cNvCxnSpPr>
            <p:nvPr userDrawn="1"/>
          </p:nvCxnSpPr>
          <p:spPr>
            <a:xfrm flipH="1">
              <a:off x="16565880" y="611505"/>
              <a:ext cx="355370" cy="0"/>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01CABC6-6F19-47DE-AD1B-F06DA79E655E}"/>
                </a:ext>
              </a:extLst>
            </p:cNvPr>
            <p:cNvCxnSpPr>
              <a:cxnSpLocks/>
            </p:cNvCxnSpPr>
            <p:nvPr userDrawn="1"/>
          </p:nvCxnSpPr>
          <p:spPr>
            <a:xfrm flipH="1">
              <a:off x="16441102" y="611505"/>
              <a:ext cx="129540" cy="95344"/>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29B1E06B-33D9-4692-A33E-5CE941C1472A}"/>
                </a:ext>
              </a:extLst>
            </p:cNvPr>
            <p:cNvCxnSpPr>
              <a:cxnSpLocks/>
            </p:cNvCxnSpPr>
            <p:nvPr userDrawn="1"/>
          </p:nvCxnSpPr>
          <p:spPr>
            <a:xfrm flipH="1">
              <a:off x="16703040" y="733425"/>
              <a:ext cx="218210"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98C8BF2B-6D30-494B-ABBE-F4AD5DFE8232}"/>
                </a:ext>
              </a:extLst>
            </p:cNvPr>
            <p:cNvCxnSpPr>
              <a:cxnSpLocks/>
            </p:cNvCxnSpPr>
            <p:nvPr userDrawn="1"/>
          </p:nvCxnSpPr>
          <p:spPr>
            <a:xfrm flipH="1" flipV="1">
              <a:off x="16649700" y="273604"/>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5AA70C59-F730-4ACD-BCB0-C921D1B8453A}"/>
                </a:ext>
              </a:extLst>
            </p:cNvPr>
            <p:cNvCxnSpPr>
              <a:cxnSpLocks/>
            </p:cNvCxnSpPr>
            <p:nvPr userDrawn="1"/>
          </p:nvCxnSpPr>
          <p:spPr>
            <a:xfrm flipH="1" flipV="1">
              <a:off x="16417289" y="374569"/>
              <a:ext cx="106681" cy="116921"/>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0A95029E-6AC2-4760-83AF-3BBFFD1532E7}"/>
                </a:ext>
              </a:extLst>
            </p:cNvPr>
            <p:cNvCxnSpPr>
              <a:cxnSpLocks/>
            </p:cNvCxnSpPr>
            <p:nvPr userDrawn="1"/>
          </p:nvCxnSpPr>
          <p:spPr>
            <a:xfrm>
              <a:off x="17546998" y="489585"/>
              <a:ext cx="392344"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Rechte verbindingslijn 32">
              <a:extLst>
                <a:ext uri="{FF2B5EF4-FFF2-40B4-BE49-F238E27FC236}">
                  <a16:creationId xmlns:a16="http://schemas.microsoft.com/office/drawing/2014/main" id="{87E00FF2-C332-4A09-B32C-AFF1D15F189F}"/>
                </a:ext>
              </a:extLst>
            </p:cNvPr>
            <p:cNvCxnSpPr>
              <a:cxnSpLocks/>
            </p:cNvCxnSpPr>
            <p:nvPr userDrawn="1"/>
          </p:nvCxnSpPr>
          <p:spPr>
            <a:xfrm flipH="1" flipV="1">
              <a:off x="17610125" y="609171"/>
              <a:ext cx="136855" cy="99154"/>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7B150D60-B0DA-4C0D-A16E-DCCEBFC8C68E}"/>
                </a:ext>
              </a:extLst>
            </p:cNvPr>
            <p:cNvCxnSpPr>
              <a:cxnSpLocks/>
            </p:cNvCxnSpPr>
            <p:nvPr userDrawn="1"/>
          </p:nvCxnSpPr>
          <p:spPr>
            <a:xfrm>
              <a:off x="17739360" y="706372"/>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1340BFD-4110-4D9D-BCF9-45D06E605FB6}"/>
                </a:ext>
              </a:extLst>
            </p:cNvPr>
            <p:cNvCxnSpPr>
              <a:cxnSpLocks/>
            </p:cNvCxnSpPr>
            <p:nvPr userDrawn="1"/>
          </p:nvCxnSpPr>
          <p:spPr>
            <a:xfrm>
              <a:off x="17552542" y="609171"/>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0D3B6A70-BAC3-4450-9DAA-199F5DC06560}"/>
                </a:ext>
              </a:extLst>
            </p:cNvPr>
            <p:cNvCxnSpPr>
              <a:cxnSpLocks/>
            </p:cNvCxnSpPr>
            <p:nvPr userDrawn="1"/>
          </p:nvCxnSpPr>
          <p:spPr>
            <a:xfrm>
              <a:off x="17746980" y="487633"/>
              <a:ext cx="139022" cy="111678"/>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B908DE85-3D80-44BB-B0E7-B8AD72FB431B}"/>
                </a:ext>
              </a:extLst>
            </p:cNvPr>
            <p:cNvCxnSpPr>
              <a:cxnSpLocks/>
            </p:cNvCxnSpPr>
            <p:nvPr userDrawn="1"/>
          </p:nvCxnSpPr>
          <p:spPr>
            <a:xfrm>
              <a:off x="17550808" y="390525"/>
              <a:ext cx="463348"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A9ACD143-227A-4C11-9491-E02C7D8E4AA9}"/>
                </a:ext>
              </a:extLst>
            </p:cNvPr>
            <p:cNvCxnSpPr>
              <a:cxnSpLocks/>
            </p:cNvCxnSpPr>
            <p:nvPr userDrawn="1"/>
          </p:nvCxnSpPr>
          <p:spPr>
            <a:xfrm flipH="1" flipV="1">
              <a:off x="17522801" y="712226"/>
              <a:ext cx="119340" cy="85493"/>
            </a:xfrm>
            <a:prstGeom prst="line">
              <a:avLst/>
            </a:prstGeom>
            <a:ln w="1270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BB617A1A-104D-4863-8628-6F1E0568FCAE}"/>
                </a:ext>
              </a:extLst>
            </p:cNvPr>
            <p:cNvCxnSpPr>
              <a:cxnSpLocks/>
            </p:cNvCxnSpPr>
            <p:nvPr userDrawn="1"/>
          </p:nvCxnSpPr>
          <p:spPr>
            <a:xfrm>
              <a:off x="17639760" y="795338"/>
              <a:ext cx="199982" cy="0"/>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359BBC8F-D09E-4A8E-A041-16E6B17DD564}"/>
                </a:ext>
              </a:extLst>
            </p:cNvPr>
            <p:cNvCxnSpPr>
              <a:cxnSpLocks/>
            </p:cNvCxnSpPr>
            <p:nvPr userDrawn="1"/>
          </p:nvCxnSpPr>
          <p:spPr>
            <a:xfrm flipV="1">
              <a:off x="17712971" y="316485"/>
              <a:ext cx="126380" cy="71327"/>
            </a:xfrm>
            <a:prstGeom prst="line">
              <a:avLst/>
            </a:prstGeom>
            <a:ln w="12700">
              <a:solidFill>
                <a:srgbClr val="44C8F5"/>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54" name="Rechte verbindingslijn 53">
            <a:extLst>
              <a:ext uri="{FF2B5EF4-FFF2-40B4-BE49-F238E27FC236}">
                <a16:creationId xmlns:a16="http://schemas.microsoft.com/office/drawing/2014/main" id="{3BDCCEDD-2F4A-4D73-B27E-AA51F91C6CCC}"/>
              </a:ext>
            </a:extLst>
          </p:cNvPr>
          <p:cNvCxnSpPr>
            <a:cxnSpLocks/>
          </p:cNvCxnSpPr>
          <p:nvPr userDrawn="1"/>
        </p:nvCxnSpPr>
        <p:spPr>
          <a:xfrm flipV="1">
            <a:off x="997879" y="1532011"/>
            <a:ext cx="16291428" cy="0"/>
          </a:xfrm>
          <a:prstGeom prst="line">
            <a:avLst/>
          </a:prstGeom>
          <a:ln w="28575">
            <a:solidFill>
              <a:srgbClr val="44C8F5"/>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3F963168-9FD7-4CBB-AA51-408D94F54455}"/>
              </a:ext>
            </a:extLst>
          </p:cNvPr>
          <p:cNvCxnSpPr>
            <a:cxnSpLocks/>
          </p:cNvCxnSpPr>
          <p:nvPr userDrawn="1"/>
        </p:nvCxnSpPr>
        <p:spPr>
          <a:xfrm flipV="1">
            <a:off x="17289307" y="1439465"/>
            <a:ext cx="0" cy="91755"/>
          </a:xfrm>
          <a:prstGeom prst="line">
            <a:avLst/>
          </a:prstGeom>
          <a:ln w="28575" cap="rnd">
            <a:solidFill>
              <a:srgbClr val="44C8F5"/>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dirty="0"/>
              <a:t>Titel</a:t>
            </a:r>
            <a:endParaRPr lang="nl-BE" dirty="0"/>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Info slide</a:t>
            </a:r>
            <a:endParaRPr lang="en-US" sz="2000" b="1" dirty="0">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invoegen</a:t>
            </a:r>
            <a:endParaRPr lang="en-US" sz="1400" b="1" dirty="0">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dirty="0">
                <a:latin typeface="+mn-lt"/>
                <a:cs typeface="Arial" panose="020B0604020202020204" pitchFamily="34" charset="0"/>
              </a:rPr>
              <a:t>Klik op het pictogram dat vervolgens verschijnt om een afbeelding in te voegen.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Voor </a:t>
            </a:r>
            <a:r>
              <a:rPr lang="nl-NL" sz="1000" dirty="0" err="1">
                <a:latin typeface="+mn-lt"/>
                <a:cs typeface="Arial" panose="020B0604020202020204" pitchFamily="34" charset="0"/>
              </a:rPr>
              <a:t>copy+paste</a:t>
            </a:r>
            <a:r>
              <a:rPr lang="nl-NL" sz="1000" dirty="0">
                <a:latin typeface="+mn-lt"/>
                <a:cs typeface="Arial" panose="020B0604020202020204" pitchFamily="34" charset="0"/>
              </a:rPr>
              <a:t> commando:</a:t>
            </a:r>
          </a:p>
          <a:p>
            <a:r>
              <a:rPr lang="nl-NL" sz="1000" dirty="0">
                <a:latin typeface="+mn-lt"/>
                <a:cs typeface="Arial" panose="020B0604020202020204" pitchFamily="34" charset="0"/>
              </a:rPr>
              <a:t>Selecteer de </a:t>
            </a:r>
            <a:r>
              <a:rPr lang="nl-NL" sz="1000" dirty="0" err="1">
                <a:latin typeface="+mn-lt"/>
                <a:cs typeface="Arial" panose="020B0604020202020204" pitchFamily="34" charset="0"/>
              </a:rPr>
              <a:t>placeholder</a:t>
            </a:r>
            <a:r>
              <a:rPr lang="nl-NL" sz="1000" dirty="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dirty="0">
                <a:latin typeface="+mn-lt"/>
                <a:cs typeface="Arial" panose="020B0604020202020204" pitchFamily="34" charset="0"/>
              </a:rPr>
              <a:t>Wanneer je de afbeelding wilt schalen of verslepen, ga dan naar </a:t>
            </a:r>
          </a:p>
          <a:p>
            <a:r>
              <a:rPr lang="nl-NL" sz="1000" b="1" dirty="0">
                <a:latin typeface="+mn-lt"/>
                <a:cs typeface="Arial" panose="020B0604020202020204" pitchFamily="34" charset="0"/>
              </a:rPr>
              <a:t>‘Hulpmiddelen voor afbeeldingen’ </a:t>
            </a:r>
          </a:p>
          <a:p>
            <a:r>
              <a:rPr lang="nl-NL" sz="1000" dirty="0">
                <a:latin typeface="+mn-lt"/>
                <a:cs typeface="Arial" panose="020B0604020202020204" pitchFamily="34" charset="0"/>
              </a:rPr>
              <a:t>en klik op </a:t>
            </a:r>
            <a:r>
              <a:rPr lang="nl-NL" sz="1000" b="1" dirty="0">
                <a:latin typeface="+mn-lt"/>
                <a:cs typeface="Arial" panose="020B0604020202020204" pitchFamily="34" charset="0"/>
              </a:rPr>
              <a:t>‘Bijsnijden’. </a:t>
            </a:r>
            <a:r>
              <a:rPr lang="nl-NL" sz="1000" dirty="0">
                <a:latin typeface="+mn-lt"/>
                <a:cs typeface="Arial" panose="020B0604020202020204" pitchFamily="34" charset="0"/>
              </a:rPr>
              <a:t>Met de witte bolletjes schaal je de afbeelding, met de zwarte haakjes schaal je het afbeeldingskader. </a:t>
            </a:r>
            <a:endParaRPr lang="en-US" sz="1000" dirty="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dirty="0">
                <a:latin typeface="+mn-lt"/>
                <a:cs typeface="Arial" panose="020B0604020202020204" pitchFamily="34" charset="0"/>
              </a:rPr>
              <a:t>Howest stock Afbeeldingen kan je downloaden op</a:t>
            </a:r>
          </a:p>
          <a:p>
            <a:r>
              <a:rPr lang="nl-NL" sz="1000" dirty="0">
                <a:latin typeface="+mn-lt"/>
                <a:cs typeface="Arial" panose="020B0604020202020204" pitchFamily="34" charset="0"/>
              </a:rPr>
              <a:t> </a:t>
            </a:r>
            <a:r>
              <a:rPr lang="nl-BE" sz="1000" dirty="0">
                <a:latin typeface="+mn-lt"/>
                <a:hlinkClick r:id="rId4"/>
              </a:rPr>
              <a:t>https://www.flickr.com/photos/howestbe/albums</a:t>
            </a:r>
            <a:endParaRPr lang="nl-NL" sz="1000" dirty="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Afbeelding optimaliseren</a:t>
            </a:r>
            <a:endParaRPr lang="en-US" sz="1400" b="1" dirty="0">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dirty="0">
                <a:latin typeface="+mn-lt"/>
                <a:cs typeface="Arial" panose="020B0604020202020204" pitchFamily="34" charset="0"/>
              </a:rPr>
              <a:t>Afbeeldingen maken je PPT vaak heel groot, indien nodig kan je ze comprimeren door ze te selecteren naar </a:t>
            </a:r>
            <a:r>
              <a:rPr lang="nl-NL" sz="1000" b="1" dirty="0">
                <a:latin typeface="+mn-lt"/>
                <a:cs typeface="Arial" panose="020B0604020202020204" pitchFamily="34" charset="0"/>
              </a:rPr>
              <a:t>opmaak</a:t>
            </a:r>
            <a:r>
              <a:rPr lang="nl-NL" sz="1000" dirty="0">
                <a:latin typeface="+mn-lt"/>
                <a:cs typeface="Arial" panose="020B0604020202020204" pitchFamily="34" charset="0"/>
              </a:rPr>
              <a:t> te gaan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Daar kan je volgende optie vinden:</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Gebruik iconen /logo`s</a:t>
            </a:r>
            <a:endParaRPr lang="en-US" sz="1400" b="1" dirty="0">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dirty="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 </a:t>
            </a:r>
            <a:r>
              <a:rPr lang="nl-NL" sz="1000" b="1" dirty="0">
                <a:latin typeface="+mn-lt"/>
                <a:cs typeface="Arial" panose="020B0604020202020204" pitchFamily="34" charset="0"/>
              </a:rPr>
              <a:t>Sleep hiervoor aan de witte bolletjes op de hoeken maar hou SHIFT ingedrukt</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Aanpassen datum en voettekst</a:t>
            </a:r>
            <a:endParaRPr lang="en-US" sz="1400" b="1" dirty="0">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dirty="0">
                <a:latin typeface="+mn-lt"/>
                <a:cs typeface="Arial" panose="020B0604020202020204" pitchFamily="34" charset="0"/>
              </a:rPr>
              <a:t>Pas de voettekst niet rechtstreeks aan maar ga via invoegen en klik op:</a:t>
            </a: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endParaRPr lang="nl-NL" sz="1000" b="1" dirty="0">
              <a:latin typeface="+mn-lt"/>
              <a:cs typeface="Arial" panose="020B0604020202020204" pitchFamily="34" charset="0"/>
            </a:endParaRPr>
          </a:p>
          <a:p>
            <a:r>
              <a:rPr lang="nl-NL" sz="1000" b="0" dirty="0">
                <a:latin typeface="+mn-lt"/>
                <a:cs typeface="Arial" panose="020B0604020202020204" pitchFamily="34" charset="0"/>
              </a:rPr>
              <a:t>Daar kan je deze aanpassen en toepassen op de slide of op alle slides.</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dirty="0">
                <a:latin typeface="+mn-lt"/>
                <a:cs typeface="Arial" panose="020B0604020202020204" pitchFamily="34" charset="0"/>
              </a:rPr>
              <a:t>Indien je per ongeluk elementen verschoven hebt in de </a:t>
            </a:r>
            <a:r>
              <a:rPr lang="nl-NL" sz="1000" dirty="0" err="1">
                <a:latin typeface="+mn-lt"/>
                <a:cs typeface="Arial" panose="020B0604020202020204" pitchFamily="34" charset="0"/>
              </a:rPr>
              <a:t>layout</a:t>
            </a:r>
            <a:r>
              <a:rPr lang="nl-NL" sz="1000" dirty="0">
                <a:latin typeface="+mn-lt"/>
                <a:cs typeface="Arial" panose="020B0604020202020204" pitchFamily="34" charset="0"/>
              </a:rPr>
              <a:t>, pas opnieuw de juiste template toe:</a:t>
            </a:r>
          </a:p>
          <a:p>
            <a:endParaRPr lang="nl-NL" sz="1000" b="1" dirty="0">
              <a:latin typeface="+mn-lt"/>
              <a:cs typeface="Arial" panose="020B0604020202020204" pitchFamily="34" charset="0"/>
            </a:endParaRPr>
          </a:p>
          <a:p>
            <a:r>
              <a:rPr lang="nl-NL" sz="1000" b="1" dirty="0">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Reset </a:t>
            </a:r>
            <a:r>
              <a:rPr lang="nl-NL" sz="1400" b="1" dirty="0" err="1">
                <a:solidFill>
                  <a:schemeClr val="tx2"/>
                </a:solidFill>
                <a:latin typeface="+mn-lt"/>
                <a:cs typeface="Arial" panose="020B0604020202020204" pitchFamily="34" charset="0"/>
              </a:rPr>
              <a:t>layout</a:t>
            </a:r>
            <a:endParaRPr lang="en-US" sz="1400" b="1" dirty="0">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dirty="0">
                <a:latin typeface="Arial Rounded MT Bold" panose="020F0704030504030204" pitchFamily="34" charset="0"/>
              </a:rPr>
              <a:t>Gebruik Howest template </a:t>
            </a:r>
            <a:r>
              <a:rPr lang="nl-NL" sz="1100" dirty="0">
                <a:latin typeface="Arial Rounded MT Bold" panose="020F0704030504030204" pitchFamily="34" charset="0"/>
              </a:rPr>
              <a:t>versie 1.0</a:t>
            </a:r>
            <a:endParaRPr lang="nl-BE" sz="1100" dirty="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Tekst niveaus</a:t>
            </a:r>
            <a:endParaRPr lang="en-US" sz="1400" b="1" dirty="0">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dirty="0"/>
              <a:t>Titelfont is </a:t>
            </a:r>
            <a:r>
              <a:rPr lang="nl-BE" sz="1000" dirty="0" err="1"/>
              <a:t>Arial</a:t>
            </a:r>
            <a:r>
              <a:rPr lang="nl-BE" sz="1000" dirty="0"/>
              <a:t> </a:t>
            </a:r>
            <a:r>
              <a:rPr lang="nl-BE" sz="1000" dirty="0" err="1"/>
              <a:t>Rounded</a:t>
            </a:r>
            <a:r>
              <a:rPr lang="nl-BE" sz="1000" dirty="0"/>
              <a:t> MT </a:t>
            </a:r>
            <a:r>
              <a:rPr lang="nl-BE" sz="1000" dirty="0" err="1"/>
              <a:t>Bold</a:t>
            </a:r>
            <a:endParaRPr lang="nl-BE" sz="1000" dirty="0"/>
          </a:p>
          <a:p>
            <a:r>
              <a:rPr lang="en-US" sz="1000" dirty="0" err="1"/>
              <a:t>Daarnaast</a:t>
            </a:r>
            <a:r>
              <a:rPr lang="en-US" sz="1000" dirty="0"/>
              <a:t> </a:t>
            </a:r>
            <a:r>
              <a:rPr lang="en-US" sz="1000" dirty="0" err="1"/>
              <a:t>voor</a:t>
            </a:r>
            <a:r>
              <a:rPr lang="en-US" sz="1000" dirty="0"/>
              <a:t> </a:t>
            </a:r>
            <a:r>
              <a:rPr lang="en-US" sz="1000" dirty="0" err="1"/>
              <a:t>tekst</a:t>
            </a:r>
            <a:r>
              <a:rPr lang="en-US" sz="1000" dirty="0"/>
              <a:t> Calibri </a:t>
            </a:r>
            <a:r>
              <a:rPr lang="en-US" sz="1000" dirty="0" err="1"/>
              <a:t>gebruiken</a:t>
            </a:r>
            <a:endParaRPr lang="en-US" sz="1000" dirty="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dirty="0">
                <a:solidFill>
                  <a:schemeClr val="tx2"/>
                </a:solidFill>
                <a:latin typeface="Arial" panose="020B0604020202020204" pitchFamily="34" charset="0"/>
                <a:cs typeface="Arial" panose="020B0604020202020204" pitchFamily="34" charset="0"/>
              </a:rPr>
              <a:t>Tekstgroottes</a:t>
            </a:r>
            <a:endParaRPr lang="en-US" sz="1000" b="1" dirty="0">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dirty="0">
                <a:latin typeface="+mj-lt"/>
                <a:cs typeface="Arial" panose="020B0604020202020204" pitchFamily="34" charset="0"/>
              </a:rPr>
              <a:t>Platte tekst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dirty="0" err="1">
                <a:latin typeface="+mj-lt"/>
                <a:cs typeface="Arial" panose="020B0604020202020204" pitchFamily="34" charset="0"/>
              </a:rPr>
              <a:t>Bullet</a:t>
            </a:r>
            <a:r>
              <a:rPr lang="nl-NL" sz="1000" dirty="0">
                <a:latin typeface="+mj-lt"/>
                <a:cs typeface="Arial" panose="020B0604020202020204" pitchFamily="34" charset="0"/>
              </a:rPr>
              <a:t> (36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dirty="0">
                <a:latin typeface="+mj-lt"/>
                <a:cs typeface="Arial" panose="020B0604020202020204" pitchFamily="34" charset="0"/>
              </a:rPr>
              <a:t>Sub </a:t>
            </a:r>
            <a:r>
              <a:rPr lang="nl-NL" sz="1000" dirty="0" err="1">
                <a:latin typeface="+mj-lt"/>
                <a:cs typeface="Arial" panose="020B0604020202020204" pitchFamily="34" charset="0"/>
              </a:rPr>
              <a:t>Bullet</a:t>
            </a:r>
            <a:r>
              <a:rPr lang="nl-NL" sz="1000" dirty="0">
                <a:latin typeface="+mj-lt"/>
                <a:cs typeface="Arial" panose="020B0604020202020204" pitchFamily="34" charset="0"/>
              </a:rPr>
              <a:t> (30 </a:t>
            </a:r>
            <a:r>
              <a:rPr lang="nl-NL" sz="1000" dirty="0" err="1">
                <a:latin typeface="+mj-lt"/>
                <a:cs typeface="Arial" panose="020B0604020202020204" pitchFamily="34" charset="0"/>
              </a:rPr>
              <a:t>pt</a:t>
            </a:r>
            <a:r>
              <a:rPr lang="nl-NL" sz="1000" dirty="0">
                <a:latin typeface="+mj-lt"/>
                <a:cs typeface="Arial" panose="020B0604020202020204" pitchFamily="34" charset="0"/>
              </a:rPr>
              <a:t>.)</a:t>
            </a:r>
            <a:endParaRPr lang="en-US" sz="1000" dirty="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dirty="0">
                <a:solidFill>
                  <a:schemeClr val="tx2"/>
                </a:solidFill>
                <a:latin typeface="+mj-lt"/>
                <a:cs typeface="Arial" panose="020B0604020202020204" pitchFamily="34" charset="0"/>
              </a:rPr>
              <a:t>Kopje (24 </a:t>
            </a:r>
            <a:r>
              <a:rPr lang="nl-NL" sz="1000" b="1" dirty="0" err="1">
                <a:solidFill>
                  <a:schemeClr val="tx2"/>
                </a:solidFill>
                <a:latin typeface="+mj-lt"/>
                <a:cs typeface="Arial" panose="020B0604020202020204" pitchFamily="34" charset="0"/>
              </a:rPr>
              <a:t>pt</a:t>
            </a:r>
            <a:r>
              <a:rPr lang="nl-NL" sz="1000" b="1" dirty="0">
                <a:solidFill>
                  <a:schemeClr val="tx2"/>
                </a:solidFill>
                <a:latin typeface="+mj-lt"/>
                <a:cs typeface="Arial" panose="020B0604020202020204" pitchFamily="34" charset="0"/>
              </a:rPr>
              <a:t>)</a:t>
            </a:r>
            <a:endParaRPr lang="en-US" sz="1000" b="1" dirty="0">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dirty="0">
                <a:solidFill>
                  <a:schemeClr val="tx2"/>
                </a:solidFill>
                <a:latin typeface="+mj-lt"/>
                <a:cs typeface="Arial" panose="020B0604020202020204" pitchFamily="34" charset="0"/>
              </a:rPr>
              <a:t>Kopje (16 </a:t>
            </a:r>
            <a:r>
              <a:rPr lang="nl-NL" sz="1000" i="1" dirty="0" err="1">
                <a:solidFill>
                  <a:schemeClr val="tx2"/>
                </a:solidFill>
                <a:latin typeface="+mj-lt"/>
                <a:cs typeface="Arial" panose="020B0604020202020204" pitchFamily="34" charset="0"/>
              </a:rPr>
              <a:t>pt</a:t>
            </a:r>
            <a:r>
              <a:rPr lang="nl-NL" sz="1000" i="1" dirty="0">
                <a:solidFill>
                  <a:schemeClr val="tx2"/>
                </a:solidFill>
                <a:latin typeface="+mj-lt"/>
                <a:cs typeface="Arial" panose="020B0604020202020204" pitchFamily="34" charset="0"/>
              </a:rPr>
              <a:t>)</a:t>
            </a:r>
            <a:endParaRPr lang="en-US" sz="1000" i="1" dirty="0">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1</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2</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3</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4</a:t>
              </a:r>
              <a:endParaRPr lang="en-US" sz="1200" b="1" dirty="0">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dirty="0">
                  <a:solidFill>
                    <a:schemeClr val="tx1"/>
                  </a:solidFill>
                  <a:latin typeface="Arial" panose="020B0604020202020204" pitchFamily="34" charset="0"/>
                  <a:cs typeface="Arial" panose="020B0604020202020204" pitchFamily="34" charset="0"/>
                </a:rPr>
                <a:t>5</a:t>
              </a:r>
              <a:endParaRPr lang="en-US" sz="1200" b="1" dirty="0">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Kaart aanpassen</a:t>
            </a:r>
            <a:endParaRPr lang="en-US" sz="1400" b="1" dirty="0">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dirty="0">
                <a:latin typeface="+mn-lt"/>
                <a:cs typeface="Arial" panose="020B0604020202020204" pitchFamily="34" charset="0"/>
              </a:rPr>
              <a:t>Selecteer eerst de kaart en vervolgens het deel dat je wenst te kleuren. Klik naast de kaart om deze weer te verlaten.</a:t>
            </a:r>
          </a:p>
          <a:p>
            <a:endParaRPr lang="nl-NL" sz="1000" dirty="0">
              <a:latin typeface="+mn-lt"/>
              <a:cs typeface="Arial" panose="020B0604020202020204" pitchFamily="34" charset="0"/>
            </a:endParaRPr>
          </a:p>
          <a:p>
            <a:r>
              <a:rPr lang="nl-NL" sz="1000" dirty="0">
                <a:latin typeface="+mn-lt"/>
                <a:cs typeface="Arial" panose="020B0604020202020204" pitchFamily="34" charset="0"/>
              </a:rPr>
              <a:t>Copier de </a:t>
            </a:r>
            <a:r>
              <a:rPr lang="nl-NL" sz="1000" dirty="0" err="1">
                <a:latin typeface="+mn-lt"/>
                <a:cs typeface="Arial" panose="020B0604020202020204" pitchFamily="34" charset="0"/>
              </a:rPr>
              <a:t>pushpin</a:t>
            </a:r>
            <a:r>
              <a:rPr lang="nl-NL" sz="1000" dirty="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Grafieken aanpassen</a:t>
            </a:r>
            <a:endParaRPr lang="en-US" sz="1400" b="1" dirty="0">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dirty="0">
                <a:latin typeface="+mn-lt"/>
                <a:cs typeface="Arial" panose="020B0604020202020204" pitchFamily="34" charset="0"/>
              </a:rPr>
              <a:t>Klik rechts op de grafiek en kies voor:</a:t>
            </a: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endParaRPr lang="nl-NL" sz="1000" dirty="0">
              <a:latin typeface="+mn-lt"/>
              <a:cs typeface="Arial" panose="020B0604020202020204" pitchFamily="34" charset="0"/>
            </a:endParaRPr>
          </a:p>
          <a:p>
            <a:r>
              <a:rPr lang="nl-NL" sz="1000" dirty="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Vragen of hulp</a:t>
            </a:r>
            <a:endParaRPr lang="en-US" sz="1400" b="1" dirty="0">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dirty="0">
                <a:latin typeface="+mn-lt"/>
                <a:cs typeface="Arial" panose="020B0604020202020204" pitchFamily="34" charset="0"/>
              </a:rPr>
              <a:t>Contacteer de dienst communicatie of </a:t>
            </a:r>
            <a:r>
              <a:rPr lang="nl-NL" sz="1000" dirty="0">
                <a:latin typeface="+mn-lt"/>
                <a:cs typeface="Arial" panose="020B0604020202020204" pitchFamily="34" charset="0"/>
                <a:hlinkClick r:id="rId8"/>
              </a:rPr>
              <a:t>regis.le.roy@howest.be</a:t>
            </a:r>
            <a:r>
              <a:rPr lang="nl-NL" sz="1000" dirty="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dirty="0" err="1">
                <a:solidFill>
                  <a:schemeClr val="tx2"/>
                </a:solidFill>
                <a:latin typeface="+mn-lt"/>
                <a:cs typeface="Arial" panose="020B0604020202020204" pitchFamily="34" charset="0"/>
              </a:rPr>
              <a:t>SmartArt</a:t>
            </a:r>
            <a:r>
              <a:rPr lang="nl-NL" sz="1400" b="1" dirty="0">
                <a:solidFill>
                  <a:schemeClr val="tx2"/>
                </a:solidFill>
                <a:latin typeface="+mn-lt"/>
                <a:cs typeface="Arial" panose="020B0604020202020204" pitchFamily="34" charset="0"/>
              </a:rPr>
              <a:t> aanpassen</a:t>
            </a:r>
            <a:endParaRPr lang="en-US" sz="1400" b="1" dirty="0">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dirty="0">
                <a:latin typeface="+mn-lt"/>
                <a:cs typeface="Arial" panose="020B0604020202020204" pitchFamily="34" charset="0"/>
              </a:rPr>
              <a:t>Copier de </a:t>
            </a:r>
            <a:r>
              <a:rPr lang="nl-NL" sz="1000" dirty="0" err="1">
                <a:latin typeface="+mn-lt"/>
                <a:cs typeface="Arial" panose="020B0604020202020204" pitchFamily="34" charset="0"/>
              </a:rPr>
              <a:t>smartart</a:t>
            </a:r>
            <a:r>
              <a:rPr lang="nl-NL" sz="1000" dirty="0">
                <a:latin typeface="+mn-lt"/>
                <a:cs typeface="Arial" panose="020B0604020202020204" pitchFamily="34" charset="0"/>
              </a:rPr>
              <a:t> naar de template je slide.</a:t>
            </a:r>
          </a:p>
          <a:p>
            <a:endParaRPr lang="nl-NL" sz="1000" dirty="0">
              <a:latin typeface="+mn-lt"/>
              <a:cs typeface="Arial" panose="020B0604020202020204" pitchFamily="34" charset="0"/>
            </a:endParaRPr>
          </a:p>
          <a:p>
            <a:r>
              <a:rPr lang="nl-NL" sz="1000" dirty="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dirty="0">
                <a:latin typeface="+mn-lt"/>
                <a:cs typeface="Arial" panose="020B0604020202020204" pitchFamily="34" charset="0"/>
              </a:rPr>
              <a:t>Gelieve steeds de laatste versie af te halen van dit bestand! Via het intranet op </a:t>
            </a:r>
          </a:p>
          <a:p>
            <a:r>
              <a:rPr lang="nl-BE" sz="1000" dirty="0">
                <a:latin typeface="+mn-lt"/>
                <a:cs typeface="Arial" panose="020B0604020202020204" pitchFamily="34" charset="0"/>
                <a:hlinkClick r:id="rId9"/>
              </a:rPr>
              <a:t>https://start.howest.be/StrategieCommunicatie/Communicatie</a:t>
            </a:r>
            <a:endParaRPr lang="nl-BE" sz="1000" dirty="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Over deze template</a:t>
            </a:r>
            <a:endParaRPr lang="en-US" sz="1400" b="1" dirty="0">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Kleuren</a:t>
            </a:r>
            <a:endParaRPr lang="en-US" sz="1400" b="1" dirty="0">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dirty="0"/>
                <a:t>H</a:t>
              </a:r>
              <a:r>
                <a:rPr lang="nl-BE" sz="1000" dirty="0" err="1"/>
                <a:t>oofdkleur</a:t>
              </a:r>
              <a:endParaRPr lang="nl-BE" sz="1000" dirty="0"/>
            </a:p>
            <a:p>
              <a:pPr marL="0" indent="0" algn="l">
                <a:buFontTx/>
                <a:buNone/>
              </a:pPr>
              <a:r>
                <a:rPr lang="nl-BE" sz="1000" dirty="0"/>
                <a:t>Blauw (RGB: 68,200,245)</a:t>
              </a:r>
            </a:p>
            <a:p>
              <a:pPr marL="0" indent="0">
                <a:buFontTx/>
                <a:buNone/>
              </a:pPr>
              <a:r>
                <a:rPr lang="en-US" sz="1000" dirty="0"/>
                <a:t>1</a:t>
              </a:r>
              <a:r>
                <a:rPr lang="en-US" sz="1000" baseline="30000" dirty="0"/>
                <a:t>ste </a:t>
              </a:r>
              <a:r>
                <a:rPr lang="nl-BE" sz="1000" dirty="0"/>
                <a:t> Tekstkleur </a:t>
              </a:r>
            </a:p>
            <a:p>
              <a:pPr marL="0" indent="0">
                <a:buFontTx/>
                <a:buNone/>
              </a:pPr>
              <a:r>
                <a:rPr lang="nl-BE" sz="1000" dirty="0"/>
                <a:t>Wit (RGB:255,255,255)</a:t>
              </a:r>
            </a:p>
            <a:p>
              <a:pPr marL="0" indent="0">
                <a:buFontTx/>
                <a:buNone/>
              </a:pPr>
              <a:r>
                <a:rPr lang="en-US" sz="1000" dirty="0"/>
                <a:t>2</a:t>
              </a:r>
              <a:r>
                <a:rPr lang="en-US" sz="1000" baseline="30000" dirty="0"/>
                <a:t>de</a:t>
              </a:r>
              <a:r>
                <a:rPr lang="en-US" sz="1000" dirty="0"/>
                <a:t>   </a:t>
              </a:r>
              <a:r>
                <a:rPr lang="en-US" sz="1000" dirty="0" err="1"/>
                <a:t>Tekstkleur</a:t>
              </a:r>
              <a:endParaRPr lang="en-US" sz="1000" dirty="0"/>
            </a:p>
            <a:p>
              <a:pPr marL="0" indent="0">
                <a:buFontTx/>
                <a:buNone/>
              </a:pPr>
              <a:r>
                <a:rPr lang="en-US" sz="1000" dirty="0"/>
                <a:t>Z</a:t>
              </a:r>
              <a:r>
                <a:rPr lang="nl-BE" sz="1000" dirty="0"/>
                <a:t>wart (RGB:0,0,0)</a:t>
              </a:r>
            </a:p>
            <a:p>
              <a:pPr marL="0" indent="0">
                <a:buFontTx/>
                <a:buNone/>
              </a:pPr>
              <a:r>
                <a:rPr lang="en-US" sz="1000" dirty="0"/>
                <a:t>Extra: </a:t>
              </a:r>
            </a:p>
            <a:p>
              <a:pPr marL="0" indent="0">
                <a:buFontTx/>
                <a:buNone/>
              </a:pPr>
              <a:r>
                <a:rPr lang="en-US" sz="1000" dirty="0"/>
                <a:t>Magenta</a:t>
              </a:r>
              <a:r>
                <a:rPr lang="nl-BE" sz="1000" dirty="0"/>
                <a:t> (RGB: 236,0,140)</a:t>
              </a:r>
            </a:p>
            <a:p>
              <a:pPr marL="0" indent="0">
                <a:buFontTx/>
                <a:buNone/>
              </a:pPr>
              <a:r>
                <a:rPr lang="nl-BE" sz="1000" dirty="0"/>
                <a:t>Extra:</a:t>
              </a:r>
            </a:p>
            <a:p>
              <a:pPr marL="0" indent="0">
                <a:buFontTx/>
                <a:buNone/>
              </a:pPr>
              <a:r>
                <a:rPr lang="nl-BE" sz="1000" dirty="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Hulplijnen tonen aanpassen</a:t>
            </a:r>
            <a:endParaRPr lang="en-US" sz="1400" b="1" dirty="0">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dirty="0">
                <a:latin typeface="+mn-lt"/>
                <a:cs typeface="Arial" panose="020B0604020202020204" pitchFamily="34" charset="0"/>
              </a:rPr>
              <a:t>In elke slide </a:t>
            </a:r>
            <a:r>
              <a:rPr lang="nl-NL" sz="1000" dirty="0" err="1">
                <a:latin typeface="+mn-lt"/>
                <a:cs typeface="Arial" panose="020B0604020202020204" pitchFamily="34" charset="0"/>
              </a:rPr>
              <a:t>layout</a:t>
            </a:r>
            <a:r>
              <a:rPr lang="nl-NL" sz="1000" dirty="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dirty="0">
                <a:solidFill>
                  <a:schemeClr val="tx2"/>
                </a:solidFill>
                <a:latin typeface="+mn-lt"/>
                <a:cs typeface="Arial" panose="020B0604020202020204" pitchFamily="34" charset="0"/>
              </a:rPr>
              <a:t>Tabellen aanpassen</a:t>
            </a:r>
            <a:endParaRPr lang="en-US" sz="1400" b="1" dirty="0">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dirty="0">
                <a:latin typeface="+mn-lt"/>
                <a:cs typeface="Arial" panose="020B0604020202020204" pitchFamily="34" charset="0"/>
              </a:rPr>
              <a:t>Tabellen werkt niet altijd even vlot in PowerPoint. </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dirty="0">
              <a:latin typeface="+mn-lt"/>
              <a:cs typeface="Arial" panose="020B0604020202020204" pitchFamily="34" charset="0"/>
            </a:endParaRPr>
          </a:p>
          <a:p>
            <a:r>
              <a:rPr lang="nl-NL" sz="1000" dirty="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Tussentitel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Quote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Inhoud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2836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1899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21/11/2021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Lege slide</a:t>
            </a:r>
            <a:endParaRPr lang="en-US" sz="2000" b="1" dirty="0">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Leeg zonder titel slide</a:t>
            </a:r>
            <a:endParaRPr lang="en-US" sz="2000" b="1" dirty="0">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1/2 Tekst en 1/2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2/3 Tekst en 1/3 afbeelding</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dirty="0"/>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Afbeelding en afbeelding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2 x 2 afbeeldingen slide</a:t>
            </a:r>
            <a:endParaRPr lang="en-US" sz="2000" b="1" dirty="0">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dirty="0"/>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dirty="0"/>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3 x Afbeelding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dirty="0"/>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dirty="0"/>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4 x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dirty="0"/>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21/11/2021</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noProof="0"/>
              <a:t>Voettekst</a:t>
            </a:r>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Grote afbeelding + </a:t>
            </a:r>
            <a:r>
              <a:rPr lang="nl-NL" sz="2000" b="1" dirty="0" err="1">
                <a:solidFill>
                  <a:schemeClr val="tx1"/>
                </a:solidFill>
                <a:latin typeface="+mn-lt"/>
                <a:cs typeface="Arial" panose="020B0604020202020204" pitchFamily="34" charset="0"/>
              </a:rPr>
              <a:t>floating</a:t>
            </a:r>
            <a:r>
              <a:rPr lang="nl-NL" sz="2000" b="1" dirty="0">
                <a:solidFill>
                  <a:schemeClr val="tx1"/>
                </a:solidFill>
                <a:latin typeface="+mn-lt"/>
                <a:cs typeface="Arial" panose="020B0604020202020204" pitchFamily="34" charset="0"/>
              </a:rPr>
              <a:t> titel slide</a:t>
            </a:r>
            <a:endParaRPr lang="en-US" sz="2000" b="1" dirty="0">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dirty="0">
                <a:latin typeface="+mn-lt"/>
                <a:cs typeface="Arial" panose="020B0604020202020204" pitchFamily="34" charset="0"/>
              </a:rPr>
              <a:t>Verplaats na het invoegen van de foto deze weer naar de achtergrond zodat de titel terug vooraan kom te staan. </a:t>
            </a:r>
            <a:r>
              <a:rPr lang="nl-NL" sz="1000" b="1" dirty="0">
                <a:latin typeface="+mn-lt"/>
                <a:cs typeface="Arial" panose="020B0604020202020204" pitchFamily="34" charset="0"/>
              </a:rPr>
              <a:t>(rechtsklikken&gt; naar achtergrond&gt; naar achtergrond)</a:t>
            </a:r>
          </a:p>
          <a:p>
            <a:endParaRPr lang="nl-NL" sz="1000" dirty="0">
              <a:latin typeface="+mn-lt"/>
              <a:cs typeface="Arial" panose="020B0604020202020204" pitchFamily="34" charset="0"/>
            </a:endParaRPr>
          </a:p>
          <a:p>
            <a:r>
              <a:rPr lang="nl-NL" sz="1000" dirty="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dirty="0"/>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3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dirty="0"/>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dirty="0"/>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dirty="0"/>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dirty="0"/>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Afbeelding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dirty="0"/>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dirty="0">
                <a:solidFill>
                  <a:schemeClr val="tx1"/>
                </a:solidFill>
                <a:latin typeface="+mn-lt"/>
                <a:cs typeface="Arial" panose="020B0604020202020204" pitchFamily="34" charset="0"/>
              </a:rPr>
              <a:t>4 x Grafiek en tekst</a:t>
            </a:r>
            <a:r>
              <a:rPr lang="nl-NL" sz="2000" b="1" dirty="0">
                <a:solidFill>
                  <a:schemeClr val="tx1"/>
                </a:solidFill>
                <a:latin typeface="+mn-lt"/>
                <a:cs typeface="Arial" panose="020B0604020202020204" pitchFamily="34" charset="0"/>
              </a:rPr>
              <a:t> slide</a:t>
            </a:r>
            <a:endParaRPr lang="en-US" sz="2000" b="1" dirty="0">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1/3 Tekst en 2/3 grafiek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dirty="0"/>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Grafiek slide</a:t>
            </a:r>
            <a:endParaRPr lang="en-US" sz="2000" b="1" dirty="0">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1/2 Tekst en 1/2 tekst slide</a:t>
            </a:r>
            <a:endParaRPr lang="en-US" sz="2000" b="1" dirty="0">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Titel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dirty="0"/>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dirty="0"/>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en 3 afbeelding slide</a:t>
            </a:r>
            <a:endParaRPr lang="en-US" sz="2000" b="1" dirty="0">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Tekst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21/11/2021</a:t>
            </a:fld>
            <a:endParaRPr lang="nl-BE" dirty="0"/>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nl-BE" dirty="0"/>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dirty="0">
                <a:solidFill>
                  <a:schemeClr val="tx1"/>
                </a:solidFill>
                <a:latin typeface="+mn-lt"/>
                <a:cs typeface="Arial" panose="020B0604020202020204" pitchFamily="34" charset="0"/>
              </a:rPr>
              <a:t>Tabel slide</a:t>
            </a:r>
            <a:endParaRPr lang="en-US" sz="2000" b="1"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21/11/2021</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noProof="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686" r:id="rId3"/>
    <p:sldLayoutId id="2147483708" r:id="rId4"/>
    <p:sldLayoutId id="2147483709" r:id="rId5"/>
    <p:sldLayoutId id="2147483684" r:id="rId6"/>
    <p:sldLayoutId id="2147483696" r:id="rId7"/>
    <p:sldLayoutId id="2147483688" r:id="rId8"/>
    <p:sldLayoutId id="2147483706" r:id="rId9"/>
    <p:sldLayoutId id="2147483697" r:id="rId10"/>
    <p:sldLayoutId id="2147483703" r:id="rId11"/>
    <p:sldLayoutId id="2147483687" r:id="rId12"/>
    <p:sldLayoutId id="2147483702" r:id="rId13"/>
    <p:sldLayoutId id="2147483693" r:id="rId14"/>
    <p:sldLayoutId id="2147483705" r:id="rId15"/>
    <p:sldLayoutId id="2147483698" r:id="rId16"/>
    <p:sldLayoutId id="2147483694" r:id="rId17"/>
    <p:sldLayoutId id="2147483699" r:id="rId18"/>
    <p:sldLayoutId id="2147483695" r:id="rId19"/>
    <p:sldLayoutId id="2147483700" r:id="rId20"/>
    <p:sldLayoutId id="2147483691" r:id="rId21"/>
    <p:sldLayoutId id="2147483704" r:id="rId22"/>
    <p:sldLayoutId id="2147483689" r:id="rId23"/>
    <p:sldLayoutId id="2147483692" r:id="rId24"/>
    <p:sldLayoutId id="2147483685" r:id="rId25"/>
    <p:sldLayoutId id="2147483764"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21/11/2021</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21/11/2021</a:t>
            </a:fld>
            <a:endParaRPr lang="nl-BE" dirty="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nl-BE" dirty="0"/>
              <a:t>voettekst</a:t>
            </a:r>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dirty="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dirty="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Plaats</a:t>
            </a:r>
            <a:r>
              <a:rPr lang="en-US" sz="1100" dirty="0"/>
              <a:t> logo </a:t>
            </a:r>
            <a:r>
              <a:rPr lang="en-US" sz="1100" dirty="0" err="1"/>
              <a:t>hier</a:t>
            </a:r>
            <a:r>
              <a:rPr lang="en-US" sz="1100" dirty="0"/>
              <a:t> in het </a:t>
            </a:r>
            <a:r>
              <a:rPr lang="en-US" sz="1100" dirty="0" err="1"/>
              <a:t>diamodel</a:t>
            </a:r>
            <a:endParaRPr lang="nl-BE" sz="1100" dirty="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4.xml"/><Relationship Id="rId5" Type="http://schemas.openxmlformats.org/officeDocument/2006/relationships/image" Target="../media/image36.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PU with binary numbers and blueprint">
            <a:extLst>
              <a:ext uri="{FF2B5EF4-FFF2-40B4-BE49-F238E27FC236}">
                <a16:creationId xmlns:a16="http://schemas.microsoft.com/office/drawing/2014/main" id="{47BE49B0-B1CA-4170-933F-60ED438DBEA5}"/>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sp>
        <p:nvSpPr>
          <p:cNvPr id="5" name="Title 4">
            <a:extLst>
              <a:ext uri="{FF2B5EF4-FFF2-40B4-BE49-F238E27FC236}">
                <a16:creationId xmlns:a16="http://schemas.microsoft.com/office/drawing/2014/main" id="{846A28F8-7A6A-45D7-A1E8-9DB8C3A1EF8A}"/>
              </a:ext>
            </a:extLst>
          </p:cNvPr>
          <p:cNvSpPr>
            <a:spLocks noGrp="1"/>
          </p:cNvSpPr>
          <p:nvPr>
            <p:ph type="ctrTitle"/>
          </p:nvPr>
        </p:nvSpPr>
        <p:spPr>
          <a:xfrm>
            <a:off x="961016" y="4034971"/>
            <a:ext cx="13716000" cy="1093286"/>
          </a:xfrm>
        </p:spPr>
        <p:txBody>
          <a:bodyPr>
            <a:normAutofit/>
          </a:bodyPr>
          <a:lstStyle/>
          <a:p>
            <a:r>
              <a:rPr lang="en-US" dirty="0">
                <a:solidFill>
                  <a:srgbClr val="FFFFFF"/>
                </a:solidFill>
              </a:rPr>
              <a:t>BIT07 – Machine Learning</a:t>
            </a:r>
          </a:p>
        </p:txBody>
      </p:sp>
      <p:sp>
        <p:nvSpPr>
          <p:cNvPr id="6" name="Subtitle 5">
            <a:extLst>
              <a:ext uri="{FF2B5EF4-FFF2-40B4-BE49-F238E27FC236}">
                <a16:creationId xmlns:a16="http://schemas.microsoft.com/office/drawing/2014/main" id="{701007F4-3264-46CC-A094-957DFFCF81FA}"/>
              </a:ext>
            </a:extLst>
          </p:cNvPr>
          <p:cNvSpPr>
            <a:spLocks noGrp="1"/>
          </p:cNvSpPr>
          <p:nvPr>
            <p:ph type="subTitle" idx="1"/>
          </p:nvPr>
        </p:nvSpPr>
        <p:spPr>
          <a:xfrm>
            <a:off x="961016" y="5333043"/>
            <a:ext cx="13716000" cy="1647592"/>
          </a:xfrm>
        </p:spPr>
        <p:txBody>
          <a:bodyPr>
            <a:normAutofit/>
          </a:bodyPr>
          <a:lstStyle/>
          <a:p>
            <a:r>
              <a:rPr lang="en-US" dirty="0">
                <a:solidFill>
                  <a:srgbClr val="FFFFFF"/>
                </a:solidFill>
              </a:rPr>
              <a:t>Cedric Hermans</a:t>
            </a:r>
          </a:p>
        </p:txBody>
      </p:sp>
      <p:sp>
        <p:nvSpPr>
          <p:cNvPr id="2" name="Slide Number Placeholder 1">
            <a:extLst>
              <a:ext uri="{FF2B5EF4-FFF2-40B4-BE49-F238E27FC236}">
                <a16:creationId xmlns:a16="http://schemas.microsoft.com/office/drawing/2014/main" id="{2ED3D77D-38C3-4005-92A4-0449734167A3}"/>
              </a:ext>
            </a:extLst>
          </p:cNvPr>
          <p:cNvSpPr>
            <a:spLocks noGrp="1"/>
          </p:cNvSpPr>
          <p:nvPr>
            <p:ph type="sldNum" sz="quarter" idx="4294967295"/>
          </p:nvPr>
        </p:nvSpPr>
        <p:spPr>
          <a:xfrm>
            <a:off x="12915900" y="9534525"/>
            <a:ext cx="4114800" cy="547687"/>
          </a:xfrm>
        </p:spPr>
        <p:txBody>
          <a:bodyPr>
            <a:normAutofit/>
          </a:bodyPr>
          <a:lstStyle/>
          <a:p>
            <a:pPr>
              <a:spcAft>
                <a:spcPts val="600"/>
              </a:spcAft>
            </a:pPr>
            <a:fld id="{B7527A74-2D87-4307-9531-5A57D9647EEB}" type="slidenum">
              <a:rPr lang="nl-BE">
                <a:solidFill>
                  <a:srgbClr val="FFFFFF"/>
                </a:solidFill>
              </a:rPr>
              <a:pPr>
                <a:spcAft>
                  <a:spcPts val="600"/>
                </a:spcAft>
              </a:pPr>
              <a:t>1</a:t>
            </a:fld>
            <a:endParaRPr lang="nl-BE">
              <a:solidFill>
                <a:srgbClr val="FFFFFF"/>
              </a:solidFill>
            </a:endParaRPr>
          </a:p>
        </p:txBody>
      </p:sp>
      <p:pic>
        <p:nvPicPr>
          <p:cNvPr id="11" name="Afbeelding 10">
            <a:extLst>
              <a:ext uri="{FF2B5EF4-FFF2-40B4-BE49-F238E27FC236}">
                <a16:creationId xmlns:a16="http://schemas.microsoft.com/office/drawing/2014/main" id="{79617774-50E4-45EA-86D0-C454DF8BF0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Tree>
    <p:extLst>
      <p:ext uri="{BB962C8B-B14F-4D97-AF65-F5344CB8AC3E}">
        <p14:creationId xmlns:p14="http://schemas.microsoft.com/office/powerpoint/2010/main" val="1242318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481312" y="1752321"/>
                <a:ext cx="16575629" cy="6103800"/>
              </a:xfrm>
            </p:spPr>
            <p:txBody>
              <a:bodyPr/>
              <a:lstStyle/>
              <a:p>
                <a:r>
                  <a:rPr lang="en-US" b="1" dirty="0"/>
                  <a:t>Example entropy calculation</a:t>
                </a:r>
              </a:p>
              <a:p>
                <a:r>
                  <a:rPr lang="en-US" dirty="0"/>
                  <a:t>Imagine we split at greenness=4</a:t>
                </a:r>
              </a:p>
              <a:p>
                <a:endParaRPr lang="en-US" b="1" dirty="0"/>
              </a:p>
              <a:p>
                <a:r>
                  <a:rPr lang="en-US" dirty="0"/>
                  <a:t>Top:</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𝑎𝑝𝑝𝑙𝑒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9</m:t>
                        </m:r>
                      </m:den>
                    </m:f>
                    <m:r>
                      <a:rPr lang="en-US" i="1">
                        <a:latin typeface="Cambria Math" panose="02040503050406030204" pitchFamily="18" charset="0"/>
                      </a:rPr>
                      <m:t>=</m:t>
                    </m:r>
                    <m:r>
                      <a:rPr lang="en-US" b="0" i="1" smtClean="0">
                        <a:latin typeface="Cambria Math" panose="02040503050406030204" pitchFamily="18" charset="0"/>
                      </a:rPr>
                      <m:t>0,78</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𝑛𝑜𝑡𝑎𝑝𝑝𝑙𝑒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r>
                      <a:rPr lang="en-US" i="1">
                        <a:latin typeface="Cambria Math" panose="02040503050406030204" pitchFamily="18" charset="0"/>
                      </a:rPr>
                      <m:t>=</m:t>
                    </m:r>
                    <m:r>
                      <a:rPr lang="en-US" b="0" i="1" smtClean="0">
                        <a:latin typeface="Cambria Math" panose="02040503050406030204" pitchFamily="18" charset="0"/>
                      </a:rPr>
                      <m:t>0,22</m:t>
                    </m:r>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𝑡𝑜𝑝</m:t>
                        </m:r>
                      </m:sub>
                    </m:sSub>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0,78</m:t>
                        </m:r>
                        <m:r>
                          <a:rPr lang="en-US" i="1">
                            <a:latin typeface="Cambria Math" panose="02040503050406030204" pitchFamily="18" charset="0"/>
                          </a:rPr>
                          <m:t> ∗</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b="0" i="1" smtClean="0">
                                    <a:latin typeface="Cambria Math" panose="02040503050406030204" pitchFamily="18" charset="0"/>
                                  </a:rPr>
                                  <m:t>0,78</m:t>
                                </m:r>
                              </m:e>
                            </m:d>
                          </m:e>
                        </m:func>
                        <m:r>
                          <a:rPr lang="en-US" i="1">
                            <a:latin typeface="Cambria Math" panose="02040503050406030204" pitchFamily="18" charset="0"/>
                          </a:rPr>
                          <m:t>+</m:t>
                        </m:r>
                        <m:r>
                          <a:rPr lang="en-US" b="0" i="1" smtClean="0">
                            <a:latin typeface="Cambria Math" panose="02040503050406030204" pitchFamily="18" charset="0"/>
                          </a:rPr>
                          <m:t>0,22</m:t>
                        </m:r>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b="0" i="1" smtClean="0">
                                    <a:latin typeface="Cambria Math" panose="02040503050406030204" pitchFamily="18" charset="0"/>
                                  </a:rPr>
                                  <m:t>0,22</m:t>
                                </m:r>
                              </m:e>
                            </m:d>
                          </m:e>
                        </m:func>
                      </m:e>
                    </m:d>
                    <m:r>
                      <a:rPr lang="en-US" i="1">
                        <a:latin typeface="Cambria Math" panose="02040503050406030204" pitchFamily="18" charset="0"/>
                      </a:rPr>
                      <m:t>=0,7</m:t>
                    </m:r>
                    <m:r>
                      <a:rPr lang="en-US" b="0" i="1" smtClean="0">
                        <a:latin typeface="Cambria Math" panose="02040503050406030204" pitchFamily="18" charset="0"/>
                      </a:rPr>
                      <m:t>6</m:t>
                    </m:r>
                  </m:oMath>
                </a14:m>
                <a:r>
                  <a:rPr lang="en-US" dirty="0"/>
                  <a:t> </a:t>
                </a:r>
              </a:p>
              <a:p>
                <a:endParaRPr lang="en-US" dirty="0"/>
              </a:p>
              <a:p>
                <a:r>
                  <a:rPr lang="en-US" dirty="0"/>
                  <a:t>Bottom:</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𝑎𝑝𝑝𝑙𝑒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i="1">
                        <a:latin typeface="Cambria Math" panose="02040503050406030204" pitchFamily="18" charset="0"/>
                      </a:rPr>
                      <m:t>=0,</m:t>
                    </m:r>
                    <m:r>
                      <a:rPr lang="en-US" b="0" i="1" smtClean="0">
                        <a:latin typeface="Cambria Math" panose="02040503050406030204" pitchFamily="18" charset="0"/>
                      </a:rPr>
                      <m:t>17</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𝑛𝑜𝑡𝑎𝑝𝑝𝑙𝑒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6</m:t>
                        </m:r>
                      </m:den>
                    </m:f>
                    <m:r>
                      <a:rPr lang="en-US" i="1">
                        <a:latin typeface="Cambria Math" panose="02040503050406030204" pitchFamily="18" charset="0"/>
                      </a:rPr>
                      <m:t>=0,</m:t>
                    </m:r>
                    <m:r>
                      <a:rPr lang="en-US" b="0" i="1" smtClean="0">
                        <a:latin typeface="Cambria Math" panose="02040503050406030204" pitchFamily="18" charset="0"/>
                      </a:rPr>
                      <m:t>83</m:t>
                    </m:r>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𝑏𝑜𝑡𝑡𝑜𝑚</m:t>
                        </m:r>
                      </m:sub>
                    </m:sSub>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0,17</m:t>
                        </m:r>
                        <m:r>
                          <a:rPr lang="en-US" i="1">
                            <a:latin typeface="Cambria Math" panose="02040503050406030204" pitchFamily="18" charset="0"/>
                          </a:rPr>
                          <m:t> ∗</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b="0" i="1" smtClean="0">
                                    <a:latin typeface="Cambria Math" panose="02040503050406030204" pitchFamily="18" charset="0"/>
                                  </a:rPr>
                                  <m:t>0,17</m:t>
                                </m:r>
                              </m:e>
                            </m:d>
                          </m:e>
                        </m:func>
                        <m:r>
                          <a:rPr lang="en-US" i="1">
                            <a:latin typeface="Cambria Math" panose="02040503050406030204" pitchFamily="18" charset="0"/>
                          </a:rPr>
                          <m:t>+</m:t>
                        </m:r>
                        <m:r>
                          <a:rPr lang="en-US" b="0" i="1" smtClean="0">
                            <a:latin typeface="Cambria Math" panose="02040503050406030204" pitchFamily="18" charset="0"/>
                          </a:rPr>
                          <m:t>0,83</m:t>
                        </m:r>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b="0" i="1" smtClean="0">
                                    <a:latin typeface="Cambria Math" panose="02040503050406030204" pitchFamily="18" charset="0"/>
                                  </a:rPr>
                                  <m:t>0,83</m:t>
                                </m:r>
                              </m:e>
                            </m:d>
                          </m:e>
                        </m:func>
                      </m:e>
                    </m:d>
                    <m:r>
                      <a:rPr lang="en-US" i="1">
                        <a:latin typeface="Cambria Math" panose="02040503050406030204" pitchFamily="18" charset="0"/>
                      </a:rPr>
                      <m:t>=</m:t>
                    </m:r>
                    <m:r>
                      <a:rPr lang="en-US" b="0" i="1" smtClean="0">
                        <a:latin typeface="Cambria Math" panose="02040503050406030204" pitchFamily="18" charset="0"/>
                      </a:rPr>
                      <m:t>0,66</m:t>
                    </m:r>
                  </m:oMath>
                </a14:m>
                <a:r>
                  <a:rPr lang="en-US" dirty="0"/>
                  <a:t> </a:t>
                </a:r>
              </a:p>
              <a:p>
                <a:endParaRPr lang="en-US" b="1"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481312" y="1752321"/>
                <a:ext cx="16575629" cy="6103800"/>
              </a:xfrm>
              <a:blipFill>
                <a:blip r:embed="rId3"/>
                <a:stretch>
                  <a:fillRect l="-1140" t="-2395" b="-1696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2050" name="Picture 2">
            <a:extLst>
              <a:ext uri="{FF2B5EF4-FFF2-40B4-BE49-F238E27FC236}">
                <a16:creationId xmlns:a16="http://schemas.microsoft.com/office/drawing/2014/main" id="{D73DA43D-80A6-4FDE-BA4F-4797C5B6B2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1483439" y="1402859"/>
            <a:ext cx="6833062" cy="52473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80A5629-71A7-4609-BAD3-3131ED2B71A0}"/>
              </a:ext>
            </a:extLst>
          </p:cNvPr>
          <p:cNvCxnSpPr>
            <a:cxnSpLocks/>
          </p:cNvCxnSpPr>
          <p:nvPr/>
        </p:nvCxnSpPr>
        <p:spPr>
          <a:xfrm>
            <a:off x="12153207" y="4023360"/>
            <a:ext cx="4860000" cy="0"/>
          </a:xfrm>
          <a:prstGeom prst="line">
            <a:avLst/>
          </a:prstGeom>
          <a:ln w="76200">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23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fade">
                                      <p:cBhvr>
                                        <p:cTn id="23" dur="500"/>
                                        <p:tgtEl>
                                          <p:spTgt spid="2">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8" end="8"/>
                                            </p:txEl>
                                          </p:spTgt>
                                        </p:tgtEl>
                                        <p:attrNameLst>
                                          <p:attrName>style.visibility</p:attrName>
                                        </p:attrNameLst>
                                      </p:cBhvr>
                                      <p:to>
                                        <p:strVal val="visible"/>
                                      </p:to>
                                    </p:set>
                                    <p:animEffect transition="in" filter="fade">
                                      <p:cBhvr>
                                        <p:cTn id="26" dur="500"/>
                                        <p:tgtEl>
                                          <p:spTgt spid="2">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fade">
                                      <p:cBhvr>
                                        <p:cTn id="2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481312" y="1752321"/>
                <a:ext cx="16575629" cy="6103800"/>
              </a:xfrm>
            </p:spPr>
            <p:txBody>
              <a:bodyPr/>
              <a:lstStyle/>
              <a:p>
                <a:r>
                  <a:rPr lang="en-US" b="1" dirty="0"/>
                  <a:t>Example entropy calculation</a:t>
                </a:r>
              </a:p>
              <a:p>
                <a:r>
                  <a:rPr lang="en-US" dirty="0"/>
                  <a:t>Imagine we split at greenness=4</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𝑡𝑜𝑝</m:t>
                        </m:r>
                      </m:sub>
                    </m:sSub>
                    <m:r>
                      <a:rPr lang="en-US" b="0" i="1" smtClean="0">
                        <a:latin typeface="Cambria Math" panose="02040503050406030204" pitchFamily="18" charset="0"/>
                      </a:rPr>
                      <m:t>=0,72</m:t>
                    </m:r>
                  </m:oMath>
                </a14:m>
                <a:r>
                  <a:rPr lang="en-US" dirty="0"/>
                  <a:t>    &amp;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𝑏𝑜𝑡𝑡𝑜𝑚</m:t>
                        </m:r>
                      </m:sub>
                    </m:sSub>
                    <m:r>
                      <a:rPr lang="en-US" i="1">
                        <a:latin typeface="Cambria Math" panose="02040503050406030204" pitchFamily="18" charset="0"/>
                      </a:rPr>
                      <m:t>=</m:t>
                    </m:r>
                    <m:r>
                      <a:rPr lang="en-US" b="0" i="1" smtClean="0">
                        <a:latin typeface="Cambria Math" panose="02040503050406030204" pitchFamily="18" charset="0"/>
                      </a:rPr>
                      <m:t>0,88</m:t>
                    </m:r>
                  </m:oMath>
                </a14:m>
                <a:r>
                  <a:rPr lang="en-US" dirty="0"/>
                  <a:t> </a:t>
                </a:r>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𝑡𝑜𝑡𝑎𝑙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𝑡𝑜𝑝</m:t>
                        </m:r>
                      </m:num>
                      <m:den>
                        <m:r>
                          <a:rPr lang="en-US" b="0" i="1" smtClean="0">
                            <a:latin typeface="Cambria Math" panose="02040503050406030204" pitchFamily="18" charset="0"/>
                          </a:rPr>
                          <m:t>#</m:t>
                        </m:r>
                        <m:r>
                          <a:rPr lang="en-US" b="0" i="1" smtClean="0">
                            <a:latin typeface="Cambria Math" panose="02040503050406030204" pitchFamily="18" charset="0"/>
                          </a:rPr>
                          <m:t>𝑡𝑜𝑡𝑎𝑙</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𝑡𝑜𝑝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𝑏𝑜𝑡𝑡𝑜𝑚</m:t>
                        </m:r>
                      </m:num>
                      <m:den>
                        <m:r>
                          <a:rPr lang="en-US" b="0" i="1" smtClean="0">
                            <a:latin typeface="Cambria Math" panose="02040503050406030204" pitchFamily="18" charset="0"/>
                          </a:rPr>
                          <m:t>#</m:t>
                        </m:r>
                        <m:r>
                          <a:rPr lang="en-US" b="0" i="1" smtClean="0">
                            <a:latin typeface="Cambria Math" panose="02040503050406030204" pitchFamily="18" charset="0"/>
                          </a:rPr>
                          <m:t>𝑡𝑜𝑡𝑎𝑙</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𝑏𝑜𝑡𝑡𝑜𝑚</m:t>
                        </m:r>
                      </m:sub>
                    </m:sSub>
                  </m:oMath>
                </a14:m>
                <a:r>
                  <a:rPr lang="en-US" dirty="0"/>
                  <a:t> </a:t>
                </a:r>
              </a:p>
              <a:p>
                <a:endParaRPr lang="en-US"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𝑡𝑜𝑡𝑎𝑙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15</m:t>
                        </m:r>
                      </m:den>
                    </m:f>
                    <m:r>
                      <a:rPr lang="en-US" b="0" i="1" smtClean="0">
                        <a:latin typeface="Cambria Math" panose="02040503050406030204" pitchFamily="18" charset="0"/>
                      </a:rPr>
                      <m:t>∗0,76+</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15</m:t>
                        </m:r>
                      </m:den>
                    </m:f>
                    <m:r>
                      <a:rPr lang="en-US" b="0" i="1" smtClean="0">
                        <a:latin typeface="Cambria Math" panose="02040503050406030204" pitchFamily="18" charset="0"/>
                      </a:rPr>
                      <m:t>∗0,66=0,7200</m:t>
                    </m:r>
                  </m:oMath>
                </a14:m>
                <a:endParaRPr lang="en-US" dirty="0"/>
              </a:p>
              <a:p>
                <a:endParaRPr lang="en-US" dirty="0"/>
              </a:p>
              <a:p>
                <a:r>
                  <a:rPr lang="en-US" dirty="0"/>
                  <a:t>Information gain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𝑏𝑒𝑓𝑜𝑟𝑒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𝑎𝑓𝑡𝑒𝑟</m:t>
                        </m:r>
                      </m:sub>
                    </m:sSub>
                    <m:r>
                      <a:rPr lang="en-US" b="0" i="1" smtClean="0">
                        <a:latin typeface="Cambria Math" panose="02040503050406030204" pitchFamily="18" charset="0"/>
                      </a:rPr>
                      <m:t>=0,9974 −0,7200=0,</m:t>
                    </m:r>
                    <m:r>
                      <a:rPr lang="en-US" b="0" i="0" smtClean="0">
                        <a:latin typeface="Cambria Math" panose="02040503050406030204" pitchFamily="18" charset="0"/>
                      </a:rPr>
                      <m:t>2274</m:t>
                    </m:r>
                  </m:oMath>
                </a14:m>
                <a:endParaRPr lang="en-US" dirty="0"/>
              </a:p>
              <a:p>
                <a:endParaRPr lang="en-US" b="1"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481312" y="1752321"/>
                <a:ext cx="16575629" cy="6103800"/>
              </a:xfrm>
              <a:blipFill>
                <a:blip r:embed="rId3"/>
                <a:stretch>
                  <a:fillRect l="-1140" t="-2395" b="-1087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2050" name="Picture 2">
            <a:extLst>
              <a:ext uri="{FF2B5EF4-FFF2-40B4-BE49-F238E27FC236}">
                <a16:creationId xmlns:a16="http://schemas.microsoft.com/office/drawing/2014/main" id="{D73DA43D-80A6-4FDE-BA4F-4797C5B6B2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1483439" y="1402859"/>
            <a:ext cx="6833062" cy="52473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80A5629-71A7-4609-BAD3-3131ED2B71A0}"/>
              </a:ext>
            </a:extLst>
          </p:cNvPr>
          <p:cNvCxnSpPr>
            <a:cxnSpLocks/>
          </p:cNvCxnSpPr>
          <p:nvPr/>
        </p:nvCxnSpPr>
        <p:spPr>
          <a:xfrm>
            <a:off x="12153207" y="4023360"/>
            <a:ext cx="4860000" cy="0"/>
          </a:xfrm>
          <a:prstGeom prst="line">
            <a:avLst/>
          </a:prstGeom>
          <a:ln w="76200">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69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481312" y="1752321"/>
                <a:ext cx="16575629" cy="6103800"/>
              </a:xfrm>
            </p:spPr>
            <p:txBody>
              <a:bodyPr/>
              <a:lstStyle/>
              <a:p>
                <a:r>
                  <a:rPr lang="en-US" b="1" dirty="0"/>
                  <a:t>Example entropy calculation</a:t>
                </a:r>
              </a:p>
              <a:p>
                <a:r>
                  <a:rPr lang="en-US" dirty="0"/>
                  <a:t>Comparing both splits:</a:t>
                </a:r>
              </a:p>
              <a:p>
                <a:endParaRPr lang="en-US" dirty="0"/>
              </a:p>
              <a:p>
                <a:pPr/>
                <a14:m>
                  <m:oMathPara xmlns:m="http://schemas.openxmlformats.org/officeDocument/2006/math">
                    <m:oMathParaPr>
                      <m:jc m:val="left"/>
                    </m:oMathParaPr>
                    <m:oMath xmlns:m="http://schemas.openxmlformats.org/officeDocument/2006/math">
                      <m:r>
                        <a:rPr lang="en-US" b="0" i="1" smtClean="0">
                          <a:solidFill>
                            <a:schemeClr val="tx2"/>
                          </a:solidFill>
                          <a:latin typeface="Cambria Math" panose="02040503050406030204" pitchFamily="18" charset="0"/>
                        </a:rPr>
                        <m:t>𝐼</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𝐺</m:t>
                          </m:r>
                        </m:e>
                        <m:sub>
                          <m:r>
                            <a:rPr lang="en-US" b="0" i="1" smtClean="0">
                              <a:solidFill>
                                <a:schemeClr val="tx2"/>
                              </a:solidFill>
                              <a:latin typeface="Cambria Math" panose="02040503050406030204" pitchFamily="18" charset="0"/>
                            </a:rPr>
                            <m:t>𝑟𝑜𝑢𝑛𝑑𝑛𝑒𝑠𝑠</m:t>
                          </m:r>
                          <m:r>
                            <a:rPr lang="en-US" b="0" i="1" smtClean="0">
                              <a:solidFill>
                                <a:schemeClr val="tx2"/>
                              </a:solidFill>
                              <a:latin typeface="Cambria Math" panose="02040503050406030204" pitchFamily="18" charset="0"/>
                            </a:rPr>
                            <m:t>=4</m:t>
                          </m:r>
                        </m:sub>
                      </m:sSub>
                      <m:r>
                        <a:rPr lang="en-US" b="0" i="1" smtClean="0">
                          <a:solidFill>
                            <a:schemeClr val="tx2"/>
                          </a:solidFill>
                          <a:latin typeface="Cambria Math" panose="02040503050406030204" pitchFamily="18" charset="0"/>
                        </a:rPr>
                        <m:t>=0,1707</m:t>
                      </m:r>
                    </m:oMath>
                  </m:oMathPara>
                </a14:m>
                <a:endParaRPr lang="en-US" b="0" dirty="0">
                  <a:solidFill>
                    <a:schemeClr val="tx2"/>
                  </a:solidFill>
                </a:endParaRPr>
              </a:p>
              <a:p>
                <a:pPr/>
                <a14:m>
                  <m:oMathPara xmlns:m="http://schemas.openxmlformats.org/officeDocument/2006/math">
                    <m:oMathParaPr>
                      <m:jc m:val="left"/>
                    </m:oMathParaPr>
                    <m:oMath xmlns:m="http://schemas.openxmlformats.org/officeDocument/2006/math">
                      <m:r>
                        <a:rPr lang="en-US" b="0" i="1" smtClean="0">
                          <a:solidFill>
                            <a:schemeClr val="accent1"/>
                          </a:solidFill>
                          <a:latin typeface="Cambria Math" panose="02040503050406030204" pitchFamily="18" charset="0"/>
                        </a:rPr>
                        <m:t>𝐼</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𝐺</m:t>
                          </m:r>
                        </m:e>
                        <m:sub>
                          <m:r>
                            <a:rPr lang="en-US" b="0" i="1" smtClean="0">
                              <a:solidFill>
                                <a:schemeClr val="accent1"/>
                              </a:solidFill>
                              <a:latin typeface="Cambria Math" panose="02040503050406030204" pitchFamily="18" charset="0"/>
                            </a:rPr>
                            <m:t>𝑔𝑟𝑒𝑒𝑛𝑛𝑒𝑠𝑠</m:t>
                          </m:r>
                          <m:r>
                            <a:rPr lang="en-US" b="0" i="1" smtClean="0">
                              <a:solidFill>
                                <a:schemeClr val="accent1"/>
                              </a:solidFill>
                              <a:latin typeface="Cambria Math" panose="02040503050406030204" pitchFamily="18" charset="0"/>
                            </a:rPr>
                            <m:t>=4</m:t>
                          </m:r>
                        </m:sub>
                      </m:sSub>
                      <m:r>
                        <a:rPr lang="en-US" b="0" i="1" smtClean="0">
                          <a:solidFill>
                            <a:schemeClr val="accent1"/>
                          </a:solidFill>
                          <a:latin typeface="Cambria Math" panose="02040503050406030204" pitchFamily="18" charset="0"/>
                        </a:rPr>
                        <m:t>=0,2274</m:t>
                      </m:r>
                    </m:oMath>
                  </m:oMathPara>
                </a14:m>
                <a:endParaRPr lang="en-US" dirty="0">
                  <a:solidFill>
                    <a:schemeClr val="accent1"/>
                  </a:solidFill>
                </a:endParaRPr>
              </a:p>
              <a:p>
                <a:endParaRPr lang="en-US" dirty="0"/>
              </a:p>
              <a:p>
                <a:pPr marL="571500" indent="-571500">
                  <a:buFont typeface="Symbol" panose="05050102010706020507" pitchFamily="18" charset="2"/>
                  <a:buChar char="Þ"/>
                </a:pPr>
                <a:r>
                  <a:rPr lang="en-US" dirty="0"/>
                  <a:t>We gain the most information by using greenness = 4</a:t>
                </a:r>
              </a:p>
              <a:p>
                <a:pPr marL="571500" indent="-571500">
                  <a:buFont typeface="Symbol" panose="05050102010706020507" pitchFamily="18" charset="2"/>
                  <a:buChar char="Þ"/>
                </a:pPr>
                <a:r>
                  <a:rPr lang="en-US" dirty="0"/>
                  <a:t>This is the best split out of both</a:t>
                </a:r>
              </a:p>
              <a:p>
                <a:endParaRPr lang="en-US" b="1"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481312" y="1752321"/>
                <a:ext cx="16575629" cy="6103800"/>
              </a:xfrm>
              <a:blipFill>
                <a:blip r:embed="rId3"/>
                <a:stretch>
                  <a:fillRect l="-1140"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12</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2050" name="Picture 2">
            <a:extLst>
              <a:ext uri="{FF2B5EF4-FFF2-40B4-BE49-F238E27FC236}">
                <a16:creationId xmlns:a16="http://schemas.microsoft.com/office/drawing/2014/main" id="{D73DA43D-80A6-4FDE-BA4F-4797C5B6B2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1483439" y="1402859"/>
            <a:ext cx="6833062" cy="52473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80A5629-71A7-4609-BAD3-3131ED2B71A0}"/>
              </a:ext>
            </a:extLst>
          </p:cNvPr>
          <p:cNvCxnSpPr>
            <a:cxnSpLocks/>
          </p:cNvCxnSpPr>
          <p:nvPr/>
        </p:nvCxnSpPr>
        <p:spPr>
          <a:xfrm>
            <a:off x="12153207" y="4023360"/>
            <a:ext cx="48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B81F05-6FB5-4656-B900-9D97B4DB2DEF}"/>
              </a:ext>
            </a:extLst>
          </p:cNvPr>
          <p:cNvCxnSpPr/>
          <p:nvPr/>
        </p:nvCxnSpPr>
        <p:spPr>
          <a:xfrm flipV="1">
            <a:off x="13827628" y="1602693"/>
            <a:ext cx="0" cy="4320000"/>
          </a:xfrm>
          <a:prstGeom prst="line">
            <a:avLst/>
          </a:prstGeom>
          <a:ln w="76200">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6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Gini impurity</a:t>
                </a:r>
              </a:p>
              <a:p>
                <a:r>
                  <a:rPr lang="en-US" dirty="0"/>
                  <a:t>Instead of using the entropy and information gain, we can also use the Gini impurity (G)</a:t>
                </a:r>
              </a:p>
              <a:p>
                <a:pPr marL="571500" indent="-571500">
                  <a:buFont typeface="Arial" panose="020B0604020202020204" pitchFamily="34" charset="0"/>
                  <a:buChar char="•"/>
                </a:pPr>
                <a:r>
                  <a:rPr lang="en-US" dirty="0"/>
                  <a:t>G: a measurement of the likelihood to incorrectly classify a new instance of a random variable based on the splits we made through the training set</a:t>
                </a:r>
              </a:p>
              <a:p>
                <a:pPr marL="571500" indent="-57150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oMath>
                  </m:oMathPara>
                </a14:m>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856185" y="1752321"/>
                <a:ext cx="16575629" cy="6103800"/>
              </a:xfrm>
              <a:blipFill>
                <a:blip r:embed="rId3"/>
                <a:stretch>
                  <a:fillRect l="-1103" t="-2395" r="-139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spTree>
    <p:extLst>
      <p:ext uri="{BB962C8B-B14F-4D97-AF65-F5344CB8AC3E}">
        <p14:creationId xmlns:p14="http://schemas.microsoft.com/office/powerpoint/2010/main" val="277715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Gini impurity example</a:t>
                </a:r>
                <a:endParaRPr lang="en-US" dirty="0"/>
              </a:p>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=1−</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𝑎𝑝𝑝𝑙𝑒</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𝑛𝑜𝑡𝑎𝑝𝑝𝑙𝑒</m:t>
                            </m:r>
                          </m:sub>
                          <m:sup>
                            <m:r>
                              <a:rPr lang="en-US" b="0" i="1" smtClean="0">
                                <a:latin typeface="Cambria Math" panose="02040503050406030204" pitchFamily="18" charset="0"/>
                              </a:rPr>
                              <m:t>2</m:t>
                            </m:r>
                          </m:sup>
                        </m:sSubSup>
                      </m:e>
                    </m:d>
                  </m:oMath>
                </a14:m>
                <a:r>
                  <a:rPr lang="en-US" dirty="0"/>
                  <a:t> </a:t>
                </a:r>
              </a:p>
              <a:p>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=1−</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15</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15</m:t>
                                    </m:r>
                                  </m:den>
                                </m:f>
                              </m:e>
                            </m:d>
                          </m:e>
                          <m:sup>
                            <m:r>
                              <a:rPr lang="en-US" b="0" i="1" smtClean="0">
                                <a:latin typeface="Cambria Math" panose="02040503050406030204" pitchFamily="18" charset="0"/>
                              </a:rPr>
                              <m:t>2</m:t>
                            </m:r>
                          </m:sup>
                        </m:sSup>
                      </m:e>
                    </m:d>
                  </m:oMath>
                </a14:m>
                <a:r>
                  <a:rPr lang="en-US" dirty="0"/>
                  <a:t> = 0,4982</a:t>
                </a:r>
              </a:p>
              <a:p>
                <a:endParaRPr lang="en-US" dirty="0"/>
              </a:p>
              <a:p>
                <a:r>
                  <a:rPr lang="en-US" dirty="0"/>
                  <a:t>=&gt; 49,82% chance of wrongly classifying a new instance </a:t>
                </a:r>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856185" y="1752321"/>
                <a:ext cx="16575629" cy="6103800"/>
              </a:xfrm>
              <a:blipFill>
                <a:blip r:embed="rId3"/>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14</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5" name="Picture 2">
            <a:extLst>
              <a:ext uri="{FF2B5EF4-FFF2-40B4-BE49-F238E27FC236}">
                <a16:creationId xmlns:a16="http://schemas.microsoft.com/office/drawing/2014/main" id="{8FF7B4AF-B3FE-4C0A-90C9-6656E3E93A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1483439" y="1402859"/>
            <a:ext cx="6833062" cy="524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596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Gini impurity example</a:t>
                </a:r>
                <a:endParaRPr lang="en-US" dirty="0"/>
              </a:p>
              <a:p>
                <a:r>
                  <a:rPr lang="en-US" dirty="0"/>
                  <a:t>On our two splits of before:</a:t>
                </a:r>
              </a:p>
              <a:p>
                <a:pPr marL="571500" indent="-571500">
                  <a:buFont typeface="Arial" panose="020B0604020202020204" pitchFamily="34" charset="0"/>
                  <a:buChar char="•"/>
                </a:pPr>
                <a:r>
                  <a:rPr lang="en-US" dirty="0"/>
                  <a:t>Roundness = 4</a:t>
                </a:r>
              </a:p>
              <a:p>
                <a:pPr marL="1257300" lvl="1" indent="-571500">
                  <a:buFont typeface="Arial" panose="020B0604020202020204" pitchFamily="34" charset="0"/>
                  <a:buChar char="•"/>
                </a:pPr>
                <a:r>
                  <a:rPr lang="en-US" dirty="0"/>
                  <a:t>Left: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=1−</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5</m:t>
                                    </m:r>
                                  </m:den>
                                </m:f>
                              </m:e>
                            </m:d>
                          </m:e>
                          <m:sup>
                            <m:r>
                              <a:rPr lang="en-US" b="0" i="1" smtClean="0">
                                <a:latin typeface="Cambria Math" panose="02040503050406030204" pitchFamily="18" charset="0"/>
                              </a:rPr>
                              <m:t>2</m:t>
                            </m:r>
                          </m:sup>
                        </m:sSup>
                      </m:e>
                    </m:d>
                    <m:r>
                      <a:rPr lang="en-US" b="0" i="1" smtClean="0">
                        <a:latin typeface="Cambria Math" panose="02040503050406030204" pitchFamily="18" charset="0"/>
                      </a:rPr>
                      <m:t>=0,32</m:t>
                    </m:r>
                  </m:oMath>
                </a14:m>
                <a:endParaRPr lang="en-US" dirty="0"/>
              </a:p>
              <a:p>
                <a:pPr marL="1257300" lvl="1" indent="-571500">
                  <a:buFont typeface="Arial" panose="020B0604020202020204" pitchFamily="34" charset="0"/>
                  <a:buChar char="•"/>
                </a:pPr>
                <a:r>
                  <a:rPr lang="en-US" dirty="0"/>
                  <a:t>Right :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=1−</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10</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10</m:t>
                                    </m:r>
                                  </m:den>
                                </m:f>
                              </m:e>
                            </m:d>
                          </m:e>
                          <m:sup>
                            <m:r>
                              <a:rPr lang="en-US" b="0" i="1" smtClean="0">
                                <a:latin typeface="Cambria Math" panose="02040503050406030204" pitchFamily="18" charset="0"/>
                              </a:rPr>
                              <m:t>2</m:t>
                            </m:r>
                          </m:sup>
                        </m:sSup>
                      </m:e>
                    </m:d>
                    <m:r>
                      <a:rPr lang="en-US" b="0" i="1" smtClean="0">
                        <a:latin typeface="Cambria Math" panose="02040503050406030204" pitchFamily="18" charset="0"/>
                      </a:rPr>
                      <m:t>=0,42</m:t>
                    </m:r>
                  </m:oMath>
                </a14:m>
                <a:endParaRPr lang="en-US" b="0" dirty="0"/>
              </a:p>
              <a:p>
                <a:pPr marL="1257300" lvl="1" indent="-571500">
                  <a:buFont typeface="Symbol" panose="05050102010706020507" pitchFamily="18" charset="2"/>
                  <a:buChar char="Þ"/>
                </a:pPr>
                <a:r>
                  <a:rPr lang="en-US" dirty="0"/>
                  <a:t>Weighted G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15</m:t>
                        </m:r>
                      </m:den>
                    </m:f>
                    <m:r>
                      <a:rPr lang="en-US" b="0" i="1" smtClean="0">
                        <a:latin typeface="Cambria Math" panose="02040503050406030204" pitchFamily="18" charset="0"/>
                      </a:rPr>
                      <m:t>∗0,32+</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15</m:t>
                        </m:r>
                      </m:den>
                    </m:f>
                    <m:r>
                      <a:rPr lang="en-US" b="0" i="1" smtClean="0">
                        <a:latin typeface="Cambria Math" panose="02040503050406030204" pitchFamily="18" charset="0"/>
                      </a:rPr>
                      <m:t>∗0,42=0,39</m:t>
                    </m:r>
                  </m:oMath>
                </a14:m>
                <a:endParaRPr lang="en-US" dirty="0"/>
              </a:p>
              <a:p>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856185" y="1752321"/>
                <a:ext cx="16575629" cy="6103800"/>
              </a:xfrm>
              <a:blipFill>
                <a:blip r:embed="rId3"/>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15</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5" name="Picture 2">
            <a:extLst>
              <a:ext uri="{FF2B5EF4-FFF2-40B4-BE49-F238E27FC236}">
                <a16:creationId xmlns:a16="http://schemas.microsoft.com/office/drawing/2014/main" id="{8FF7B4AF-B3FE-4C0A-90C9-6656E3E93A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1483439" y="1402859"/>
            <a:ext cx="6833062" cy="52473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C406C7A-B0C4-4BDE-9F1B-242B5EFAF3B6}"/>
              </a:ext>
            </a:extLst>
          </p:cNvPr>
          <p:cNvCxnSpPr/>
          <p:nvPr/>
        </p:nvCxnSpPr>
        <p:spPr>
          <a:xfrm flipV="1">
            <a:off x="13827628" y="1602693"/>
            <a:ext cx="0" cy="4320000"/>
          </a:xfrm>
          <a:prstGeom prst="line">
            <a:avLst/>
          </a:prstGeom>
          <a:ln w="76200">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382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Gini impurity example</a:t>
                </a:r>
                <a:endParaRPr lang="en-US" dirty="0"/>
              </a:p>
              <a:p>
                <a:r>
                  <a:rPr lang="en-US" dirty="0"/>
                  <a:t>On our two splits of before:</a:t>
                </a:r>
              </a:p>
              <a:p>
                <a:pPr marL="571500" indent="-571500">
                  <a:buFont typeface="Arial" panose="020B0604020202020204" pitchFamily="34" charset="0"/>
                  <a:buChar char="•"/>
                </a:pPr>
                <a:r>
                  <a:rPr lang="en-US" dirty="0"/>
                  <a:t>Greenness = 4</a:t>
                </a:r>
              </a:p>
              <a:p>
                <a:pPr marL="1257300" lvl="1" indent="-571500">
                  <a:buFont typeface="Arial" panose="020B0604020202020204" pitchFamily="34" charset="0"/>
                  <a:buChar char="•"/>
                </a:pPr>
                <a:r>
                  <a:rPr lang="en-US" dirty="0"/>
                  <a:t>Top :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=1−</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9</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e>
                            </m:d>
                          </m:e>
                          <m:sup>
                            <m:r>
                              <a:rPr lang="en-US" b="0" i="1" smtClean="0">
                                <a:latin typeface="Cambria Math" panose="02040503050406030204" pitchFamily="18" charset="0"/>
                              </a:rPr>
                              <m:t>2</m:t>
                            </m:r>
                          </m:sup>
                        </m:sSup>
                      </m:e>
                    </m:d>
                    <m:r>
                      <a:rPr lang="en-US" b="0" i="1" smtClean="0">
                        <a:latin typeface="Cambria Math" panose="02040503050406030204" pitchFamily="18" charset="0"/>
                      </a:rPr>
                      <m:t>=0,34</m:t>
                    </m:r>
                  </m:oMath>
                </a14:m>
                <a:endParaRPr lang="en-US" dirty="0"/>
              </a:p>
              <a:p>
                <a:pPr marL="1257300" lvl="1" indent="-571500">
                  <a:buFont typeface="Arial" panose="020B0604020202020204" pitchFamily="34" charset="0"/>
                  <a:buChar char="•"/>
                </a:pPr>
                <a:r>
                  <a:rPr lang="en-US" dirty="0"/>
                  <a:t>Bottom :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=1−</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6</m:t>
                                    </m:r>
                                  </m:den>
                                </m:f>
                              </m:e>
                            </m:d>
                          </m:e>
                          <m:sup>
                            <m:r>
                              <a:rPr lang="en-US" b="0" i="1" smtClean="0">
                                <a:latin typeface="Cambria Math" panose="02040503050406030204" pitchFamily="18" charset="0"/>
                              </a:rPr>
                              <m:t>2</m:t>
                            </m:r>
                          </m:sup>
                        </m:sSup>
                      </m:e>
                    </m:d>
                    <m:r>
                      <a:rPr lang="en-US" b="0" i="1" smtClean="0">
                        <a:latin typeface="Cambria Math" panose="02040503050406030204" pitchFamily="18" charset="0"/>
                      </a:rPr>
                      <m:t>=0,28</m:t>
                    </m:r>
                  </m:oMath>
                </a14:m>
                <a:endParaRPr lang="en-US" b="0" dirty="0"/>
              </a:p>
              <a:p>
                <a:pPr marL="1257300" lvl="1" indent="-571500">
                  <a:buFont typeface="Symbol" panose="05050102010706020507" pitchFamily="18" charset="2"/>
                  <a:buChar char="Þ"/>
                </a:pPr>
                <a:r>
                  <a:rPr lang="en-US" dirty="0"/>
                  <a:t>Weighted G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15</m:t>
                        </m:r>
                      </m:den>
                    </m:f>
                    <m:r>
                      <a:rPr lang="en-US" b="0" i="1" smtClean="0">
                        <a:latin typeface="Cambria Math" panose="02040503050406030204" pitchFamily="18" charset="0"/>
                      </a:rPr>
                      <m:t>∗0,34+</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15</m:t>
                        </m:r>
                      </m:den>
                    </m:f>
                    <m:r>
                      <a:rPr lang="en-US" b="0" i="1" smtClean="0">
                        <a:latin typeface="Cambria Math" panose="02040503050406030204" pitchFamily="18" charset="0"/>
                      </a:rPr>
                      <m:t>∗0,28=0,</m:t>
                    </m:r>
                    <m:r>
                      <a:rPr lang="en-US" b="0" i="0" smtClean="0">
                        <a:latin typeface="Cambria Math" panose="02040503050406030204" pitchFamily="18" charset="0"/>
                      </a:rPr>
                      <m:t>32</m:t>
                    </m:r>
                  </m:oMath>
                </a14:m>
                <a:endParaRPr lang="en-US" dirty="0"/>
              </a:p>
              <a:p>
                <a:pPr lvl="1"/>
                <a:endParaRPr lang="en-US" dirty="0"/>
              </a:p>
              <a:p>
                <a:endParaRPr lang="en-US" dirty="0"/>
              </a:p>
            </p:txBody>
          </p:sp>
        </mc:Choice>
        <mc:Fallback>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856185" y="1752321"/>
                <a:ext cx="16575629" cy="6103800"/>
              </a:xfrm>
              <a:blipFill>
                <a:blip r:embed="rId3"/>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16</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5" name="Picture 2">
            <a:extLst>
              <a:ext uri="{FF2B5EF4-FFF2-40B4-BE49-F238E27FC236}">
                <a16:creationId xmlns:a16="http://schemas.microsoft.com/office/drawing/2014/main" id="{8FF7B4AF-B3FE-4C0A-90C9-6656E3E93A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1483439" y="1402859"/>
            <a:ext cx="6833062" cy="52473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C76D6CEC-8EAA-4B7A-9E4E-0F73984F65FB}"/>
              </a:ext>
            </a:extLst>
          </p:cNvPr>
          <p:cNvCxnSpPr>
            <a:cxnSpLocks/>
          </p:cNvCxnSpPr>
          <p:nvPr/>
        </p:nvCxnSpPr>
        <p:spPr>
          <a:xfrm>
            <a:off x="12153207" y="4023360"/>
            <a:ext cx="4860000" cy="0"/>
          </a:xfrm>
          <a:prstGeom prst="line">
            <a:avLst/>
          </a:prstGeom>
          <a:ln w="76200">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829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Gini impurity example</a:t>
                </a:r>
              </a:p>
              <a:p>
                <a:r>
                  <a:rPr lang="en-US" dirty="0"/>
                  <a:t>Comparing both G’s</a:t>
                </a:r>
              </a:p>
              <a:p>
                <a:endParaRPr lang="en-US" dirty="0"/>
              </a:p>
              <a:p>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𝐺</m:t>
                        </m:r>
                      </m:e>
                      <m:sub>
                        <m:r>
                          <a:rPr lang="en-US" b="0" i="1" smtClean="0">
                            <a:solidFill>
                              <a:schemeClr val="tx2"/>
                            </a:solidFill>
                            <a:latin typeface="Cambria Math" panose="02040503050406030204" pitchFamily="18" charset="0"/>
                          </a:rPr>
                          <m:t>𝑠𝑝𝑙𝑖𝑡</m:t>
                        </m:r>
                        <m:r>
                          <a:rPr lang="en-US" b="0" i="1" smtClean="0">
                            <a:solidFill>
                              <a:schemeClr val="tx2"/>
                            </a:solidFill>
                            <a:latin typeface="Cambria Math" panose="02040503050406030204" pitchFamily="18" charset="0"/>
                          </a:rPr>
                          <m:t>1</m:t>
                        </m:r>
                      </m:sub>
                    </m:sSub>
                    <m:r>
                      <a:rPr lang="en-US" b="0" i="1" smtClean="0">
                        <a:solidFill>
                          <a:schemeClr val="tx2"/>
                        </a:solidFill>
                        <a:latin typeface="Cambria Math" panose="02040503050406030204" pitchFamily="18" charset="0"/>
                      </a:rPr>
                      <m:t>=0,39</m:t>
                    </m:r>
                  </m:oMath>
                </a14:m>
                <a:r>
                  <a:rPr lang="en-US" dirty="0">
                    <a:solidFill>
                      <a:schemeClr val="tx2"/>
                    </a:solidFill>
                  </a:rPr>
                  <a:t>     </a:t>
                </a:r>
                <a:r>
                  <a:rPr lang="en-US" dirty="0"/>
                  <a:t>&amp;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𝐺</m:t>
                        </m:r>
                      </m:e>
                      <m:sub>
                        <m:r>
                          <a:rPr lang="en-US" b="0" i="1" smtClean="0">
                            <a:solidFill>
                              <a:schemeClr val="accent1"/>
                            </a:solidFill>
                            <a:latin typeface="Cambria Math" panose="02040503050406030204" pitchFamily="18" charset="0"/>
                          </a:rPr>
                          <m:t>𝑠𝑝𝑙𝑖𝑡</m:t>
                        </m:r>
                        <m:r>
                          <a:rPr lang="en-US" b="0" i="1" smtClean="0">
                            <a:solidFill>
                              <a:schemeClr val="accent1"/>
                            </a:solidFill>
                            <a:latin typeface="Cambria Math" panose="02040503050406030204" pitchFamily="18" charset="0"/>
                          </a:rPr>
                          <m:t>2</m:t>
                        </m:r>
                      </m:sub>
                    </m:sSub>
                    <m:r>
                      <a:rPr lang="en-US" b="0" i="1" smtClean="0">
                        <a:solidFill>
                          <a:schemeClr val="accent1"/>
                        </a:solidFill>
                        <a:latin typeface="Cambria Math" panose="02040503050406030204" pitchFamily="18" charset="0"/>
                      </a:rPr>
                      <m:t>=0,32</m:t>
                    </m:r>
                  </m:oMath>
                </a14:m>
                <a:endParaRPr lang="en-US" dirty="0">
                  <a:solidFill>
                    <a:schemeClr val="accent1"/>
                  </a:solidFill>
                </a:endParaRPr>
              </a:p>
              <a:p>
                <a:endParaRPr lang="en-US" dirty="0"/>
              </a:p>
              <a:p>
                <a:r>
                  <a:rPr lang="en-US" dirty="0"/>
                  <a:t>=&gt; 0,32 is the lower Gini impurity =&gt; best split</a:t>
                </a:r>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856185" y="1752321"/>
                <a:ext cx="16575629" cy="6103800"/>
              </a:xfrm>
              <a:blipFill>
                <a:blip r:embed="rId3"/>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5" name="Picture 2">
            <a:extLst>
              <a:ext uri="{FF2B5EF4-FFF2-40B4-BE49-F238E27FC236}">
                <a16:creationId xmlns:a16="http://schemas.microsoft.com/office/drawing/2014/main" id="{8FF7B4AF-B3FE-4C0A-90C9-6656E3E93A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1483439" y="1402859"/>
            <a:ext cx="6833062" cy="52473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C76D6CEC-8EAA-4B7A-9E4E-0F73984F65FB}"/>
              </a:ext>
            </a:extLst>
          </p:cNvPr>
          <p:cNvCxnSpPr>
            <a:cxnSpLocks/>
          </p:cNvCxnSpPr>
          <p:nvPr/>
        </p:nvCxnSpPr>
        <p:spPr>
          <a:xfrm>
            <a:off x="12153207" y="4023360"/>
            <a:ext cx="4860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83FF8FB-ED5C-44A3-9146-48D12228EEDE}"/>
              </a:ext>
            </a:extLst>
          </p:cNvPr>
          <p:cNvCxnSpPr/>
          <p:nvPr/>
        </p:nvCxnSpPr>
        <p:spPr>
          <a:xfrm flipV="1">
            <a:off x="13827628" y="1602693"/>
            <a:ext cx="0" cy="4320000"/>
          </a:xfrm>
          <a:prstGeom prst="line">
            <a:avLst/>
          </a:prstGeom>
          <a:ln w="76200">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726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Constructing an entire tree</a:t>
            </a:r>
          </a:p>
          <a:p>
            <a:r>
              <a:rPr lang="en-US" dirty="0"/>
              <a:t>We tested one split with two possible values</a:t>
            </a:r>
          </a:p>
          <a:p>
            <a:pPr marL="571500" indent="-571500">
              <a:buFont typeface="Symbol" panose="05050102010706020507" pitchFamily="18" charset="2"/>
              <a:buChar char="Þ"/>
            </a:pPr>
            <a:r>
              <a:rPr lang="en-US" dirty="0"/>
              <a:t>An actual tree would test loads of possible split values and perform more splits on the new subsets.</a:t>
            </a:r>
          </a:p>
          <a:p>
            <a:pPr marL="571500" indent="-571500">
              <a:buFont typeface="Symbol" panose="05050102010706020507" pitchFamily="18" charset="2"/>
              <a:buChar char="Þ"/>
            </a:pPr>
            <a:endParaRPr lang="en-US" dirty="0"/>
          </a:p>
          <a:p>
            <a:r>
              <a:rPr lang="en-US" dirty="0"/>
              <a:t>This would return something like this: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3074" name="Picture 2">
            <a:extLst>
              <a:ext uri="{FF2B5EF4-FFF2-40B4-BE49-F238E27FC236}">
                <a16:creationId xmlns:a16="http://schemas.microsoft.com/office/drawing/2014/main" id="{25DD8772-443C-411C-B9B1-2E5C45D36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1334" y="3887897"/>
            <a:ext cx="9141575" cy="639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87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Constructing an entire tree</a:t>
            </a:r>
          </a:p>
          <a:p>
            <a:r>
              <a:rPr lang="en-US" dirty="0"/>
              <a:t>The tree for such a split dataset would look something like this:</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19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4098" name="Picture 2">
            <a:extLst>
              <a:ext uri="{FF2B5EF4-FFF2-40B4-BE49-F238E27FC236}">
                <a16:creationId xmlns:a16="http://schemas.microsoft.com/office/drawing/2014/main" id="{6B58713C-C373-4F7D-A203-1429A0EC9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07" y="3057525"/>
            <a:ext cx="9686925" cy="7229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34269EB-A1B7-4F09-9331-C939F7A30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953" y="3192884"/>
            <a:ext cx="8734047" cy="611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35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BC22A48-BFB6-457F-85DB-2152E9BBF88C}"/>
              </a:ext>
            </a:extLst>
          </p:cNvPr>
          <p:cNvPicPr>
            <a:picLocks noChangeAspect="1"/>
          </p:cNvPicPr>
          <p:nvPr/>
        </p:nvPicPr>
        <p:blipFill rotWithShape="1">
          <a:blip r:embed="rId2">
            <a:alphaModFix amt="50000"/>
          </a:blip>
          <a:srcRect/>
          <a:stretch/>
        </p:blipFill>
        <p:spPr>
          <a:xfrm>
            <a:off x="20" y="1"/>
            <a:ext cx="18287980" cy="10286999"/>
          </a:xfrm>
          <a:prstGeom prst="rect">
            <a:avLst/>
          </a:prstGeom>
        </p:spPr>
      </p:pic>
      <p:pic>
        <p:nvPicPr>
          <p:cNvPr id="6" name="Afbeelding 5">
            <a:extLst>
              <a:ext uri="{FF2B5EF4-FFF2-40B4-BE49-F238E27FC236}">
                <a16:creationId xmlns:a16="http://schemas.microsoft.com/office/drawing/2014/main" id="{0BE4B4AE-D57E-4877-9E66-AB4FDA1377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611" y1="65278" x2="18611" y2="65278"/>
                        <a14:foregroundMark x1="10463" y1="80741" x2="10463" y2="80741"/>
                        <a14:foregroundMark x1="16481" y1="78981" x2="16481" y2="78981"/>
                        <a14:foregroundMark x1="23241" y1="78519" x2="23241" y2="78519"/>
                        <a14:foregroundMark x1="34537" y1="66667" x2="34537" y2="66667"/>
                        <a14:foregroundMark x1="40000" y1="66759" x2="40000" y2="66759"/>
                        <a14:foregroundMark x1="58704" y1="67963" x2="58704" y2="67963"/>
                        <a14:foregroundMark x1="78148" y1="67407" x2="78148" y2="67407"/>
                        <a14:foregroundMark x1="86296" y1="68148" x2="86296" y2="68148"/>
                        <a14:foregroundMark x1="27037" y1="80370" x2="27037" y2="80370"/>
                        <a14:foregroundMark x1="30926" y1="79907" x2="30926" y2="79907"/>
                        <a14:foregroundMark x1="36574" y1="80370" x2="36574" y2="80370"/>
                        <a14:foregroundMark x1="42130" y1="80463" x2="42130" y2="80463"/>
                        <a14:foregroundMark x1="49537" y1="81204" x2="49537" y2="81204"/>
                        <a14:foregroundMark x1="55926" y1="79907" x2="55926" y2="79907"/>
                        <a14:foregroundMark x1="64815" y1="81111" x2="64815" y2="81111"/>
                        <a14:foregroundMark x1="71667" y1="79259" x2="71667" y2="79259"/>
                        <a14:foregroundMark x1="75556" y1="80000" x2="75556" y2="80000"/>
                        <a14:foregroundMark x1="78426" y1="79907" x2="78426" y2="79907"/>
                        <a14:foregroundMark x1="85093" y1="77963" x2="85093" y2="77963"/>
                        <a14:foregroundMark x1="44352" y1="31944" x2="44352" y2="31944"/>
                        <a14:backgroundMark x1="11481" y1="79167" x2="11481" y2="79167"/>
                        <a14:backgroundMark x1="12315" y1="82778" x2="12315" y2="82778"/>
                        <a14:backgroundMark x1="50833" y1="79537" x2="50833" y2="79537"/>
                        <a14:backgroundMark x1="66481" y1="80741" x2="66481" y2="80741"/>
                        <a14:backgroundMark x1="41204" y1="36944" x2="41204" y2="36944"/>
                        <a14:backgroundMark x1="40000" y1="34815" x2="40000" y2="34815"/>
                        <a14:backgroundMark x1="45093" y1="37593" x2="45093" y2="37593"/>
                        <a14:backgroundMark x1="44815" y1="35463" x2="44815" y2="35463"/>
                        <a14:backgroundMark x1="45278" y1="33519" x2="45278" y2="33519"/>
                        <a14:backgroundMark x1="46019" y1="32407" x2="46019" y2="32407"/>
                        <a14:backgroundMark x1="47407" y1="30648" x2="47407" y2="30648"/>
                        <a14:backgroundMark x1="49074" y1="30185" x2="49074" y2="30185"/>
                        <a14:backgroundMark x1="51019" y1="30185" x2="51019" y2="30185"/>
                        <a14:backgroundMark x1="52778" y1="29444" x2="52778" y2="29444"/>
                        <a14:backgroundMark x1="51574" y1="32407" x2="51574" y2="32407"/>
                        <a14:backgroundMark x1="51296" y1="35000" x2="51296" y2="35000"/>
                        <a14:backgroundMark x1="48889" y1="32778" x2="48889" y2="32778"/>
                        <a14:backgroundMark x1="48611" y1="34815" x2="48611" y2="34815"/>
                        <a14:backgroundMark x1="50370" y1="36204" x2="50370" y2="36204"/>
                        <a14:backgroundMark x1="48426" y1="37222" x2="48426" y2="37222"/>
                        <a14:backgroundMark x1="46852" y1="37130" x2="46852" y2="37130"/>
                        <a14:backgroundMark x1="43704" y1="35648" x2="43704" y2="35648"/>
                        <a14:backgroundMark x1="41852" y1="34815" x2="41852" y2="34815"/>
                        <a14:backgroundMark x1="54259" y1="31759" x2="54259" y2="31759"/>
                        <a14:backgroundMark x1="56111" y1="29815" x2="56111" y2="29815"/>
                        <a14:backgroundMark x1="55926" y1="32593" x2="55926" y2="32593"/>
                        <a14:backgroundMark x1="57593" y1="32407" x2="57593" y2="32407"/>
                      </a14:backgroundRemoval>
                    </a14:imgEffect>
                  </a14:imgLayer>
                </a14:imgProps>
              </a:ext>
              <a:ext uri="{28A0092B-C50C-407E-A947-70E740481C1C}">
                <a14:useLocalDpi xmlns:a14="http://schemas.microsoft.com/office/drawing/2010/main" val="0"/>
              </a:ext>
            </a:extLst>
          </a:blip>
          <a:stretch>
            <a:fillRect/>
          </a:stretch>
        </p:blipFill>
        <p:spPr>
          <a:xfrm>
            <a:off x="14793130" y="452434"/>
            <a:ext cx="3042783" cy="3042783"/>
          </a:xfrm>
          <a:prstGeom prst="rect">
            <a:avLst/>
          </a:prstGeom>
          <a:effectLst>
            <a:glow rad="190500">
              <a:schemeClr val="tx1">
                <a:alpha val="40000"/>
              </a:schemeClr>
            </a:glow>
          </a:effectLst>
        </p:spPr>
      </p:pic>
      <p:sp>
        <p:nvSpPr>
          <p:cNvPr id="7" name="Title 4">
            <a:extLst>
              <a:ext uri="{FF2B5EF4-FFF2-40B4-BE49-F238E27FC236}">
                <a16:creationId xmlns:a16="http://schemas.microsoft.com/office/drawing/2014/main" id="{BC24FE06-6732-4974-A513-028FA6F406F5}"/>
              </a:ext>
            </a:extLst>
          </p:cNvPr>
          <p:cNvSpPr txBox="1">
            <a:spLocks/>
          </p:cNvSpPr>
          <p:nvPr/>
        </p:nvSpPr>
        <p:spPr>
          <a:xfrm>
            <a:off x="961016" y="4034971"/>
            <a:ext cx="13716000" cy="1093286"/>
          </a:xfrm>
          <a:prstGeom prst="rect">
            <a:avLst/>
          </a:prstGeom>
        </p:spPr>
        <p:txBody>
          <a:bodyPr vert="horz" wrap="none" lIns="0" tIns="0" rIns="0" bIns="0" rtlCol="0" anchor="b">
            <a:normAutofit/>
          </a:bodyPr>
          <a:lstStyle>
            <a:lvl1pPr algn="l" defTabSz="1371600" rtl="0" eaLnBrk="1" latinLnBrk="0" hangingPunct="1">
              <a:lnSpc>
                <a:spcPct val="64000"/>
              </a:lnSpc>
              <a:spcBef>
                <a:spcPct val="0"/>
              </a:spcBef>
              <a:buNone/>
              <a:defRPr sz="5400" kern="1200">
                <a:solidFill>
                  <a:schemeClr val="bg1"/>
                </a:solidFill>
                <a:latin typeface="Arial Rounded MT Bold" panose="020F0704030504030204" pitchFamily="34" charset="0"/>
                <a:ea typeface="+mj-ea"/>
                <a:cs typeface="+mj-cs"/>
              </a:defRPr>
            </a:lvl1pPr>
          </a:lstStyle>
          <a:p>
            <a:r>
              <a:rPr lang="en-US" dirty="0">
                <a:solidFill>
                  <a:srgbClr val="FFFFFF"/>
                </a:solidFill>
              </a:rPr>
              <a:t>Decision trees</a:t>
            </a:r>
          </a:p>
        </p:txBody>
      </p:sp>
      <p:sp>
        <p:nvSpPr>
          <p:cNvPr id="8" name="Subtitle 5">
            <a:extLst>
              <a:ext uri="{FF2B5EF4-FFF2-40B4-BE49-F238E27FC236}">
                <a16:creationId xmlns:a16="http://schemas.microsoft.com/office/drawing/2014/main" id="{88A61079-C63A-4E7F-8314-A0C9D797C43B}"/>
              </a:ext>
            </a:extLst>
          </p:cNvPr>
          <p:cNvSpPr txBox="1">
            <a:spLocks/>
          </p:cNvSpPr>
          <p:nvPr/>
        </p:nvSpPr>
        <p:spPr>
          <a:xfrm>
            <a:off x="961016" y="5333043"/>
            <a:ext cx="13716000" cy="1647592"/>
          </a:xfrm>
          <a:prstGeom prst="rect">
            <a:avLst/>
          </a:prstGeom>
        </p:spPr>
        <p:txBody>
          <a:bodyPr vert="horz" lIns="0" tIns="0" rIns="0" bIns="0" rtlCol="0">
            <a:normAutofit/>
          </a:bodyPr>
          <a:lstStyle>
            <a:lvl1pPr marL="0" indent="0" algn="l" defTabSz="1371600" rtl="0" eaLnBrk="1" latinLnBrk="0" hangingPunct="1">
              <a:lnSpc>
                <a:spcPct val="65000"/>
              </a:lnSpc>
              <a:spcBef>
                <a:spcPts val="1500"/>
              </a:spcBef>
              <a:buFont typeface="Arial" panose="020B0604020202020204" pitchFamily="34" charset="0"/>
              <a:buNone/>
              <a:defRPr sz="3600" kern="1200">
                <a:solidFill>
                  <a:schemeClr val="bg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170626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Constructing an entire tree</a:t>
            </a:r>
          </a:p>
          <a:p>
            <a:r>
              <a:rPr lang="en-US" dirty="0"/>
              <a:t>New sample: roundness = 6 and greenness = 5</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4098" name="Picture 2">
            <a:extLst>
              <a:ext uri="{FF2B5EF4-FFF2-40B4-BE49-F238E27FC236}">
                <a16:creationId xmlns:a16="http://schemas.microsoft.com/office/drawing/2014/main" id="{6B58713C-C373-4F7D-A203-1429A0EC9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07" y="3057525"/>
            <a:ext cx="9686925" cy="7229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34269EB-A1B7-4F09-9331-C939F7A30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953" y="3192884"/>
            <a:ext cx="8734047" cy="611383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4D0D369-7C4D-4886-B358-708D6E502BD4}"/>
              </a:ext>
            </a:extLst>
          </p:cNvPr>
          <p:cNvSpPr/>
          <p:nvPr/>
        </p:nvSpPr>
        <p:spPr>
          <a:xfrm>
            <a:off x="14111111" y="5847644"/>
            <a:ext cx="180622" cy="169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5B6DA70-6738-4E5C-8003-02A43118B601}"/>
              </a:ext>
            </a:extLst>
          </p:cNvPr>
          <p:cNvSpPr/>
          <p:nvPr/>
        </p:nvSpPr>
        <p:spPr>
          <a:xfrm>
            <a:off x="4998720" y="3230880"/>
            <a:ext cx="1531620" cy="1021080"/>
          </a:xfrm>
          <a:prstGeom prst="roundRect">
            <a:avLst>
              <a:gd name="adj" fmla="val 10283"/>
            </a:avLst>
          </a:prstGeom>
          <a:solidFill>
            <a:srgbClr val="68FE7A">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6EBDA1A-ED28-43E1-8EE2-41B21814D468}"/>
              </a:ext>
            </a:extLst>
          </p:cNvPr>
          <p:cNvSpPr/>
          <p:nvPr/>
        </p:nvSpPr>
        <p:spPr>
          <a:xfrm>
            <a:off x="2994660" y="4671060"/>
            <a:ext cx="1531620" cy="1021080"/>
          </a:xfrm>
          <a:prstGeom prst="roundRect">
            <a:avLst>
              <a:gd name="adj" fmla="val 10283"/>
            </a:avLst>
          </a:prstGeom>
          <a:solidFill>
            <a:srgbClr val="68FE7A">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A1B46C8-9567-438B-A3BA-5B922CF0A63F}"/>
              </a:ext>
            </a:extLst>
          </p:cNvPr>
          <p:cNvSpPr/>
          <p:nvPr/>
        </p:nvSpPr>
        <p:spPr>
          <a:xfrm>
            <a:off x="2004060" y="6111240"/>
            <a:ext cx="1531620" cy="1021080"/>
          </a:xfrm>
          <a:prstGeom prst="roundRect">
            <a:avLst>
              <a:gd name="adj" fmla="val 10283"/>
            </a:avLst>
          </a:prstGeom>
          <a:solidFill>
            <a:srgbClr val="68FE7A">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E9F7643-202C-475D-A644-2F0F9BC77F0C}"/>
              </a:ext>
            </a:extLst>
          </p:cNvPr>
          <p:cNvSpPr/>
          <p:nvPr/>
        </p:nvSpPr>
        <p:spPr>
          <a:xfrm>
            <a:off x="2994660" y="7551420"/>
            <a:ext cx="1531620" cy="1021080"/>
          </a:xfrm>
          <a:prstGeom prst="roundRect">
            <a:avLst>
              <a:gd name="adj" fmla="val 10283"/>
            </a:avLst>
          </a:prstGeom>
          <a:solidFill>
            <a:srgbClr val="68FE7A">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2115844-2461-4735-8ABC-898FD321A545}"/>
              </a:ext>
            </a:extLst>
          </p:cNvPr>
          <p:cNvSpPr/>
          <p:nvPr/>
        </p:nvSpPr>
        <p:spPr>
          <a:xfrm>
            <a:off x="4000500" y="8983980"/>
            <a:ext cx="1531620" cy="1021080"/>
          </a:xfrm>
          <a:prstGeom prst="roundRect">
            <a:avLst>
              <a:gd name="adj" fmla="val 10283"/>
            </a:avLst>
          </a:prstGeom>
          <a:solidFill>
            <a:srgbClr val="68FE7A">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5A3FAB58-DDA7-453B-9C14-829834AFFE24}"/>
              </a:ext>
            </a:extLst>
          </p:cNvPr>
          <p:cNvCxnSpPr>
            <a:stCxn id="6" idx="2"/>
            <a:endCxn id="9" idx="0"/>
          </p:cNvCxnSpPr>
          <p:nvPr/>
        </p:nvCxnSpPr>
        <p:spPr>
          <a:xfrm rot="5400000">
            <a:off x="4552950" y="3459480"/>
            <a:ext cx="419100" cy="2004060"/>
          </a:xfrm>
          <a:prstGeom prst="bentConnector3">
            <a:avLst/>
          </a:prstGeom>
          <a:ln w="28575">
            <a:solidFill>
              <a:srgbClr val="68FE7A"/>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A540E76-457E-45D0-B3A4-5384CCC816E7}"/>
              </a:ext>
            </a:extLst>
          </p:cNvPr>
          <p:cNvCxnSpPr>
            <a:cxnSpLocks/>
            <a:stCxn id="9" idx="2"/>
            <a:endCxn id="10" idx="0"/>
          </p:cNvCxnSpPr>
          <p:nvPr/>
        </p:nvCxnSpPr>
        <p:spPr>
          <a:xfrm rot="5400000">
            <a:off x="3055620" y="5406390"/>
            <a:ext cx="419100" cy="990600"/>
          </a:xfrm>
          <a:prstGeom prst="bentConnector3">
            <a:avLst>
              <a:gd name="adj1" fmla="val 50000"/>
            </a:avLst>
          </a:prstGeom>
          <a:ln w="28575">
            <a:solidFill>
              <a:srgbClr val="68FE7A"/>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6075B99-5AC8-4A50-9CD8-C2D4B0629784}"/>
              </a:ext>
            </a:extLst>
          </p:cNvPr>
          <p:cNvCxnSpPr>
            <a:cxnSpLocks/>
            <a:stCxn id="10" idx="2"/>
            <a:endCxn id="11" idx="0"/>
          </p:cNvCxnSpPr>
          <p:nvPr/>
        </p:nvCxnSpPr>
        <p:spPr>
          <a:xfrm rot="16200000" flipH="1">
            <a:off x="3055620" y="6846570"/>
            <a:ext cx="419100" cy="990600"/>
          </a:xfrm>
          <a:prstGeom prst="bentConnector3">
            <a:avLst>
              <a:gd name="adj1" fmla="val 50000"/>
            </a:avLst>
          </a:prstGeom>
          <a:ln w="28575">
            <a:solidFill>
              <a:srgbClr val="68FE7A"/>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15992A7-1FB2-4700-9990-86A0A1246D0F}"/>
              </a:ext>
            </a:extLst>
          </p:cNvPr>
          <p:cNvCxnSpPr>
            <a:cxnSpLocks/>
          </p:cNvCxnSpPr>
          <p:nvPr/>
        </p:nvCxnSpPr>
        <p:spPr>
          <a:xfrm rot="16200000" flipH="1">
            <a:off x="4057650" y="8290510"/>
            <a:ext cx="419100" cy="990600"/>
          </a:xfrm>
          <a:prstGeom prst="bentConnector3">
            <a:avLst>
              <a:gd name="adj1" fmla="val 50000"/>
            </a:avLst>
          </a:prstGeom>
          <a:ln w="28575">
            <a:solidFill>
              <a:srgbClr val="68FE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46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Constructing an entire tree</a:t>
            </a:r>
          </a:p>
          <a:p>
            <a:r>
              <a:rPr lang="en-US" dirty="0"/>
              <a:t>As we can see, this has a tendency to overfit =&gt; different solutions e.g., pruning the tree</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4098" name="Picture 2">
            <a:extLst>
              <a:ext uri="{FF2B5EF4-FFF2-40B4-BE49-F238E27FC236}">
                <a16:creationId xmlns:a16="http://schemas.microsoft.com/office/drawing/2014/main" id="{6B58713C-C373-4F7D-A203-1429A0EC9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07" y="3057525"/>
            <a:ext cx="9686925" cy="7229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34269EB-A1B7-4F09-9331-C939F7A30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953" y="3192884"/>
            <a:ext cx="8734047" cy="61138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0A4C8E-FE99-49DB-8B31-AD7C4B84F50B}"/>
              </a:ext>
            </a:extLst>
          </p:cNvPr>
          <p:cNvSpPr/>
          <p:nvPr/>
        </p:nvSpPr>
        <p:spPr>
          <a:xfrm>
            <a:off x="12053454" y="3441469"/>
            <a:ext cx="4601441" cy="2975956"/>
          </a:xfrm>
          <a:prstGeom prst="rect">
            <a:avLst/>
          </a:prstGeom>
          <a:solidFill>
            <a:srgbClr val="FA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6C650E-40C7-4085-8BB2-1354B9831C39}"/>
              </a:ext>
            </a:extLst>
          </p:cNvPr>
          <p:cNvSpPr/>
          <p:nvPr/>
        </p:nvSpPr>
        <p:spPr>
          <a:xfrm>
            <a:off x="923925" y="7162453"/>
            <a:ext cx="4676209" cy="2975956"/>
          </a:xfrm>
          <a:prstGeom prst="rect">
            <a:avLst/>
          </a:prstGeom>
          <a:solidFill>
            <a:srgbClr val="FA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B589D3-7865-4A6C-A7B7-3E3157CE1B44}"/>
              </a:ext>
            </a:extLst>
          </p:cNvPr>
          <p:cNvSpPr/>
          <p:nvPr/>
        </p:nvSpPr>
        <p:spPr>
          <a:xfrm>
            <a:off x="923925" y="6091237"/>
            <a:ext cx="3009900" cy="1071215"/>
          </a:xfrm>
          <a:prstGeom prst="rect">
            <a:avLst/>
          </a:prstGeom>
          <a:solidFill>
            <a:srgbClr val="FA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8C7A16-F7F9-4060-92A8-2A5C044A151C}"/>
              </a:ext>
            </a:extLst>
          </p:cNvPr>
          <p:cNvSpPr/>
          <p:nvPr/>
        </p:nvSpPr>
        <p:spPr>
          <a:xfrm>
            <a:off x="923925" y="7162452"/>
            <a:ext cx="4676209" cy="29759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104BF7-DCF6-4367-AB0C-9F25D0EFD4E0}"/>
              </a:ext>
            </a:extLst>
          </p:cNvPr>
          <p:cNvSpPr/>
          <p:nvPr/>
        </p:nvSpPr>
        <p:spPr>
          <a:xfrm>
            <a:off x="923925" y="6091236"/>
            <a:ext cx="3009900" cy="10712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2F599D9-1E70-4C24-88CE-E6F1DEE414AC}"/>
              </a:ext>
            </a:extLst>
          </p:cNvPr>
          <p:cNvPicPr>
            <a:picLocks noChangeAspect="1"/>
          </p:cNvPicPr>
          <p:nvPr/>
        </p:nvPicPr>
        <p:blipFill>
          <a:blip r:embed="rId5"/>
          <a:stretch>
            <a:fillRect/>
          </a:stretch>
        </p:blipFill>
        <p:spPr>
          <a:xfrm>
            <a:off x="1984111" y="6091235"/>
            <a:ext cx="1585205" cy="1071215"/>
          </a:xfrm>
          <a:prstGeom prst="rect">
            <a:avLst/>
          </a:prstGeom>
        </p:spPr>
      </p:pic>
    </p:spTree>
    <p:extLst>
      <p:ext uri="{BB962C8B-B14F-4D97-AF65-F5344CB8AC3E}">
        <p14:creationId xmlns:p14="http://schemas.microsoft.com/office/powerpoint/2010/main" val="2146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Prevent overfitting</a:t>
            </a:r>
          </a:p>
          <a:p>
            <a:r>
              <a:rPr lang="en-US" dirty="0"/>
              <a:t>There are different options we can use to prevent overfitting of our decision trees.</a:t>
            </a:r>
          </a:p>
          <a:p>
            <a:pPr marL="571500" indent="-571500">
              <a:buFont typeface="Arial" panose="020B0604020202020204" pitchFamily="34" charset="0"/>
              <a:buChar char="•"/>
            </a:pPr>
            <a:r>
              <a:rPr lang="en-US" dirty="0"/>
              <a:t>Pruning the tree</a:t>
            </a:r>
          </a:p>
          <a:p>
            <a:pPr marL="1257300" lvl="1" indent="-571500">
              <a:buFont typeface="Arial" panose="020B0604020202020204" pitchFamily="34" charset="0"/>
              <a:buChar char="•"/>
            </a:pPr>
            <a:r>
              <a:rPr lang="en-US" dirty="0"/>
              <a:t>Not allowing your tree to fully separate all cases of your training set</a:t>
            </a:r>
          </a:p>
          <a:p>
            <a:pPr marL="1257300" lvl="1" indent="-571500">
              <a:buFont typeface="Arial" panose="020B0604020202020204" pitchFamily="34" charset="0"/>
              <a:buChar char="•"/>
            </a:pPr>
            <a:r>
              <a:rPr lang="en-US" dirty="0" err="1"/>
              <a:t>Sklearn</a:t>
            </a:r>
            <a:r>
              <a:rPr lang="en-US" dirty="0"/>
              <a:t> hyperparameters:</a:t>
            </a:r>
          </a:p>
          <a:p>
            <a:pPr lvl="2"/>
            <a:r>
              <a:rPr lang="en-US" sz="3600" dirty="0"/>
              <a:t>Pre-pruning (restrictions during tree construction):</a:t>
            </a:r>
          </a:p>
          <a:p>
            <a:pPr marL="1943100" lvl="2" indent="-571500">
              <a:buFont typeface="Arial" panose="020B0604020202020204" pitchFamily="34" charset="0"/>
              <a:buChar char="•"/>
            </a:pPr>
            <a:r>
              <a:rPr lang="en-US" sz="3600" dirty="0" err="1"/>
              <a:t>max_depth</a:t>
            </a:r>
            <a:r>
              <a:rPr lang="en-US" sz="3600" dirty="0"/>
              <a:t> (number of layers your tree is allowed to have)</a:t>
            </a:r>
          </a:p>
          <a:p>
            <a:pPr marL="1943100" lvl="2" indent="-571500">
              <a:buFont typeface="Arial" panose="020B0604020202020204" pitchFamily="34" charset="0"/>
              <a:buChar char="•"/>
            </a:pPr>
            <a:r>
              <a:rPr lang="en-US" sz="3600" dirty="0" err="1"/>
              <a:t>min_samples_leaf</a:t>
            </a:r>
            <a:r>
              <a:rPr lang="en-US" sz="3600" dirty="0"/>
              <a:t>  (minimal number of samples a leaf should have)</a:t>
            </a:r>
          </a:p>
          <a:p>
            <a:pPr marL="1943100" lvl="2" indent="-571500">
              <a:buFont typeface="Arial" panose="020B0604020202020204" pitchFamily="34" charset="0"/>
              <a:buChar char="•"/>
            </a:pPr>
            <a:r>
              <a:rPr lang="en-US" sz="3600" dirty="0" err="1"/>
              <a:t>min_samples_split</a:t>
            </a:r>
            <a:r>
              <a:rPr lang="en-US" sz="3600" dirty="0"/>
              <a:t>  (minimal number of samples your splits should have)</a:t>
            </a:r>
          </a:p>
          <a:p>
            <a:pPr lvl="2"/>
            <a:r>
              <a:rPr lang="en-US" sz="3600" dirty="0"/>
              <a:t>Post-pruning (restrictions after tree construction):</a:t>
            </a:r>
          </a:p>
          <a:p>
            <a:pPr marL="1943100" lvl="2" indent="-571500">
              <a:buFont typeface="Arial" panose="020B0604020202020204" pitchFamily="34" charset="0"/>
              <a:buChar char="•"/>
            </a:pPr>
            <a:r>
              <a:rPr lang="en-US" sz="3600" dirty="0" err="1"/>
              <a:t>ccp_alpha</a:t>
            </a:r>
            <a:r>
              <a:rPr lang="en-US" sz="3600" dirty="0"/>
              <a:t> (complexity parameter, if tree after construction is to complex, it will cut some branches off)</a:t>
            </a:r>
          </a:p>
          <a:p>
            <a:pPr lvl="2"/>
            <a:endParaRPr lang="en-US" sz="3600"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22</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spTree>
    <p:extLst>
      <p:ext uri="{BB962C8B-B14F-4D97-AF65-F5344CB8AC3E}">
        <p14:creationId xmlns:p14="http://schemas.microsoft.com/office/powerpoint/2010/main" val="2382409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t>Prevent overfitting</a:t>
            </a:r>
          </a:p>
          <a:p>
            <a:pPr marL="571500" indent="-571500">
              <a:buFont typeface="Arial" panose="020B0604020202020204" pitchFamily="34" charset="0"/>
              <a:buChar char="•"/>
            </a:pPr>
            <a:r>
              <a:rPr lang="en-US" dirty="0"/>
              <a:t>Random forest trees</a:t>
            </a:r>
          </a:p>
          <a:p>
            <a:pPr marL="1257300" lvl="1" indent="-571500">
              <a:buFont typeface="Arial" panose="020B0604020202020204" pitchFamily="34" charset="0"/>
              <a:buChar char="•"/>
            </a:pPr>
            <a:r>
              <a:rPr lang="en-US" dirty="0"/>
              <a:t>Instead of using one tree with all our training data, we can make multiple trees on subsets of the training data.</a:t>
            </a:r>
          </a:p>
          <a:p>
            <a:pPr marL="1257300" lvl="1" indent="-571500">
              <a:buFont typeface="Arial" panose="020B0604020202020204" pitchFamily="34" charset="0"/>
              <a:buChar char="•"/>
            </a:pPr>
            <a:r>
              <a:rPr lang="en-US" dirty="0"/>
              <a:t>E.g., 50 trees that each train on random subsets of 50% of the training data</a:t>
            </a:r>
          </a:p>
          <a:p>
            <a:pPr marL="1257300" lvl="1" indent="-571500">
              <a:buFont typeface="Arial" panose="020B0604020202020204" pitchFamily="34" charset="0"/>
              <a:buChar char="•"/>
            </a:pPr>
            <a:r>
              <a:rPr lang="en-US" dirty="0" err="1"/>
              <a:t>Sklearn</a:t>
            </a:r>
            <a:r>
              <a:rPr lang="en-US" dirty="0"/>
              <a:t> hyperparameter: </a:t>
            </a:r>
            <a:r>
              <a:rPr lang="en-US" dirty="0" err="1"/>
              <a:t>max_samples</a:t>
            </a:r>
            <a:endParaRPr lang="en-US" dirty="0"/>
          </a:p>
          <a:p>
            <a:pPr lvl="1"/>
            <a:r>
              <a:rPr lang="en-US" dirty="0"/>
              <a:t>=&gt; Class is chosen by the class that is predicted by most of the trees </a:t>
            </a:r>
            <a:br>
              <a:rPr lang="en-US" dirty="0"/>
            </a:br>
            <a:r>
              <a:rPr lang="en-US" dirty="0"/>
              <a:t>     (majority voting)</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6146" name="Picture 2" descr="Majority Vote Images, Stock Photos &amp;amp; Vectors | Shutterstock">
            <a:extLst>
              <a:ext uri="{FF2B5EF4-FFF2-40B4-BE49-F238E27FC236}">
                <a16:creationId xmlns:a16="http://schemas.microsoft.com/office/drawing/2014/main" id="{30588DFB-C95A-4618-961C-363D50649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387"/>
          <a:stretch/>
        </p:blipFill>
        <p:spPr bwMode="auto">
          <a:xfrm>
            <a:off x="5978497" y="6306240"/>
            <a:ext cx="5326812" cy="398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54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dirty="0"/>
              <a:t>Example of an actual tree from the random forest classifier</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24</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7170" name="Picture 2">
            <a:extLst>
              <a:ext uri="{FF2B5EF4-FFF2-40B4-BE49-F238E27FC236}">
                <a16:creationId xmlns:a16="http://schemas.microsoft.com/office/drawing/2014/main" id="{A656E398-3C29-4AA3-BE43-3BCCEE336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548" y="2430879"/>
            <a:ext cx="13860534" cy="6844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635BB89-7A5A-4EB9-8F54-5D79755398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3203196" y="1752321"/>
            <a:ext cx="5074634" cy="38969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6D894437-10E1-492C-BE6C-2155223F4BF1}"/>
              </a:ext>
            </a:extLst>
          </p:cNvPr>
          <p:cNvCxnSpPr/>
          <p:nvPr/>
        </p:nvCxnSpPr>
        <p:spPr>
          <a:xfrm>
            <a:off x="13693966" y="3084723"/>
            <a:ext cx="358048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B1608F-5164-47F0-9B8A-9B241EBD6E80}"/>
              </a:ext>
            </a:extLst>
          </p:cNvPr>
          <p:cNvCxnSpPr/>
          <p:nvPr/>
        </p:nvCxnSpPr>
        <p:spPr>
          <a:xfrm>
            <a:off x="13703591" y="3700806"/>
            <a:ext cx="358048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8E891E-8771-497A-BE59-D1EB628D186F}"/>
              </a:ext>
            </a:extLst>
          </p:cNvPr>
          <p:cNvCxnSpPr/>
          <p:nvPr/>
        </p:nvCxnSpPr>
        <p:spPr>
          <a:xfrm>
            <a:off x="13703591" y="2255412"/>
            <a:ext cx="358048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FF96BDC-1FA5-449D-B225-2403651F934E}"/>
              </a:ext>
            </a:extLst>
          </p:cNvPr>
          <p:cNvSpPr/>
          <p:nvPr/>
        </p:nvSpPr>
        <p:spPr>
          <a:xfrm>
            <a:off x="13703591" y="3103973"/>
            <a:ext cx="3580482" cy="1978154"/>
          </a:xfrm>
          <a:prstGeom prst="rect">
            <a:avLst/>
          </a:prstGeom>
          <a:solidFill>
            <a:srgbClr val="EC008C">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6D9A71-40BD-40DF-A581-BFD9E6936BB3}"/>
              </a:ext>
            </a:extLst>
          </p:cNvPr>
          <p:cNvSpPr/>
          <p:nvPr/>
        </p:nvSpPr>
        <p:spPr>
          <a:xfrm>
            <a:off x="13707712" y="1899142"/>
            <a:ext cx="3580482" cy="1204829"/>
          </a:xfrm>
          <a:prstGeom prst="rect">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3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dirty="0"/>
              <a:t>Random forest trees can also be used for regression!</a:t>
            </a:r>
          </a:p>
          <a:p>
            <a:r>
              <a:rPr lang="en-US" dirty="0"/>
              <a:t>The output of the trees will be a numeric value. The average of the outputs of different trees will be the predicted value</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25</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8194" name="Picture 2">
            <a:extLst>
              <a:ext uri="{FF2B5EF4-FFF2-40B4-BE49-F238E27FC236}">
                <a16:creationId xmlns:a16="http://schemas.microsoft.com/office/drawing/2014/main" id="{B22EDCAA-1311-45B0-B27E-60E537547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389" y="4232859"/>
            <a:ext cx="8326891" cy="553143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9C34E28-F3B9-4932-9C19-4D7CAB050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8709" y="4340342"/>
            <a:ext cx="6162675" cy="5057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D8287D-B5C0-4D81-B86C-545F4EAD75B5}"/>
              </a:ext>
            </a:extLst>
          </p:cNvPr>
          <p:cNvSpPr txBox="1"/>
          <p:nvPr/>
        </p:nvSpPr>
        <p:spPr>
          <a:xfrm>
            <a:off x="10308709" y="9306717"/>
            <a:ext cx="6178626" cy="646331"/>
          </a:xfrm>
          <a:prstGeom prst="rect">
            <a:avLst/>
          </a:prstGeom>
          <a:noFill/>
        </p:spPr>
        <p:txBody>
          <a:bodyPr wrap="square" rtlCol="0">
            <a:spAutoFit/>
          </a:bodyPr>
          <a:lstStyle/>
          <a:p>
            <a:r>
              <a:rPr lang="en-US" dirty="0"/>
              <a:t>Decision boundaries for 9 different trees, each color represents 1 value</a:t>
            </a:r>
          </a:p>
        </p:txBody>
      </p:sp>
    </p:spTree>
    <p:extLst>
      <p:ext uri="{BB962C8B-B14F-4D97-AF65-F5344CB8AC3E}">
        <p14:creationId xmlns:p14="http://schemas.microsoft.com/office/powerpoint/2010/main" val="1230226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pPr marL="571500" indent="-571500">
              <a:buFont typeface="Arial" panose="020B0604020202020204" pitchFamily="34" charset="0"/>
              <a:buChar char="•"/>
            </a:pPr>
            <a:r>
              <a:rPr lang="en-US" dirty="0">
                <a:solidFill>
                  <a:srgbClr val="000000"/>
                </a:solidFill>
                <a:latin typeface="Helvetica Neue"/>
              </a:rPr>
              <a:t>A</a:t>
            </a:r>
            <a:r>
              <a:rPr lang="en-US" b="0" i="0" dirty="0">
                <a:solidFill>
                  <a:srgbClr val="000000"/>
                </a:solidFill>
                <a:effectLst/>
                <a:latin typeface="Helvetica Neue"/>
              </a:rPr>
              <a:t> machine learning technique that combines several base models in order to produce one optimal predictive model: “</a:t>
            </a:r>
            <a:r>
              <a:rPr lang="en-US" b="1" i="0" dirty="0">
                <a:solidFill>
                  <a:srgbClr val="000000"/>
                </a:solidFill>
                <a:effectLst/>
                <a:latin typeface="Helvetica Neue"/>
              </a:rPr>
              <a:t>Ensemble learning</a:t>
            </a:r>
            <a:r>
              <a:rPr lang="en-US" b="0" i="0" dirty="0">
                <a:solidFill>
                  <a:srgbClr val="000000"/>
                </a:solidFill>
                <a:effectLst/>
                <a:latin typeface="Helvetica Neue"/>
              </a:rPr>
              <a:t>”</a:t>
            </a:r>
          </a:p>
          <a:p>
            <a:pPr marL="571500" indent="-571500">
              <a:buFont typeface="Arial" panose="020B0604020202020204" pitchFamily="34" charset="0"/>
              <a:buChar char="•"/>
            </a:pPr>
            <a:r>
              <a:rPr lang="en-US" dirty="0">
                <a:solidFill>
                  <a:srgbClr val="000000"/>
                </a:solidFill>
                <a:latin typeface="Helvetica Neue"/>
              </a:rPr>
              <a:t>Often has a better performance than a single model</a:t>
            </a:r>
          </a:p>
          <a:p>
            <a:pPr marL="571500" indent="-571500">
              <a:buFont typeface="Arial" panose="020B0604020202020204" pitchFamily="34" charset="0"/>
              <a:buChar char="•"/>
            </a:pPr>
            <a:endParaRPr lang="en-US" b="0" i="0" dirty="0">
              <a:solidFill>
                <a:srgbClr val="000000"/>
              </a:solidFill>
              <a:effectLst/>
              <a:latin typeface="Helvetica Neue"/>
            </a:endParaRPr>
          </a:p>
          <a:p>
            <a:pPr marL="571500" indent="-571500">
              <a:buFont typeface="Arial" panose="020B0604020202020204" pitchFamily="34" charset="0"/>
              <a:buChar char="•"/>
            </a:pPr>
            <a:r>
              <a:rPr lang="en-US" dirty="0">
                <a:solidFill>
                  <a:srgbClr val="000000"/>
                </a:solidFill>
                <a:latin typeface="Helvetica Neue"/>
              </a:rPr>
              <a:t>Example: random forest trees</a:t>
            </a:r>
          </a:p>
          <a:p>
            <a:pPr marL="571500" indent="-571500">
              <a:buFont typeface="Arial" panose="020B0604020202020204" pitchFamily="34" charset="0"/>
              <a:buChar char="•"/>
            </a:pPr>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26</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Ensemble learning</a:t>
            </a:r>
          </a:p>
        </p:txBody>
      </p:sp>
    </p:spTree>
    <p:extLst>
      <p:ext uri="{BB962C8B-B14F-4D97-AF65-F5344CB8AC3E}">
        <p14:creationId xmlns:p14="http://schemas.microsoft.com/office/powerpoint/2010/main" val="1955037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0" i="0" dirty="0">
                <a:solidFill>
                  <a:srgbClr val="000000"/>
                </a:solidFill>
                <a:effectLst/>
                <a:latin typeface="Helvetica Neue"/>
              </a:rPr>
              <a:t>3 types of ensemble learning</a:t>
            </a:r>
          </a:p>
          <a:p>
            <a:pPr marL="571500" indent="-571500">
              <a:buFont typeface="Arial" panose="020B0604020202020204" pitchFamily="34" charset="0"/>
              <a:buChar char="•"/>
            </a:pPr>
            <a:r>
              <a:rPr lang="en-US" b="0" i="0" dirty="0">
                <a:solidFill>
                  <a:srgbClr val="000000"/>
                </a:solidFill>
                <a:effectLst/>
                <a:latin typeface="Helvetica Neue"/>
              </a:rPr>
              <a:t>Stacking</a:t>
            </a:r>
          </a:p>
          <a:p>
            <a:pPr marL="571500" indent="-571500">
              <a:buFont typeface="Arial" panose="020B0604020202020204" pitchFamily="34" charset="0"/>
              <a:buChar char="•"/>
            </a:pPr>
            <a:r>
              <a:rPr lang="en-US" dirty="0">
                <a:solidFill>
                  <a:srgbClr val="000000"/>
                </a:solidFill>
                <a:latin typeface="Helvetica Neue"/>
              </a:rPr>
              <a:t>Bagging</a:t>
            </a:r>
          </a:p>
          <a:p>
            <a:pPr marL="571500" indent="-571500">
              <a:buFont typeface="Arial" panose="020B0604020202020204" pitchFamily="34" charset="0"/>
              <a:buChar char="•"/>
            </a:pPr>
            <a:r>
              <a:rPr lang="en-US" b="0" i="0" dirty="0">
                <a:solidFill>
                  <a:srgbClr val="000000"/>
                </a:solidFill>
                <a:effectLst/>
                <a:latin typeface="Helvetica Neue"/>
              </a:rPr>
              <a:t>Boosting</a:t>
            </a:r>
          </a:p>
          <a:p>
            <a:endParaRPr lang="en-US" b="0" i="0" dirty="0">
              <a:solidFill>
                <a:srgbClr val="000000"/>
              </a:solidFill>
              <a:effectLst/>
              <a:latin typeface="Helvetica Neue"/>
            </a:endParaRPr>
          </a:p>
          <a:p>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Ensemble learning</a:t>
            </a:r>
          </a:p>
        </p:txBody>
      </p:sp>
    </p:spTree>
    <p:extLst>
      <p:ext uri="{BB962C8B-B14F-4D97-AF65-F5344CB8AC3E}">
        <p14:creationId xmlns:p14="http://schemas.microsoft.com/office/powerpoint/2010/main" val="146893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solidFill>
                  <a:srgbClr val="000000"/>
                </a:solidFill>
                <a:latin typeface="Helvetica Neue"/>
              </a:rPr>
              <a:t>Stacking</a:t>
            </a:r>
            <a:endParaRPr lang="en-US" dirty="0">
              <a:solidFill>
                <a:srgbClr val="000000"/>
              </a:solidFill>
              <a:latin typeface="Helvetica Neue"/>
            </a:endParaRPr>
          </a:p>
          <a:p>
            <a:pPr marL="571500" indent="-571500">
              <a:buFont typeface="Arial" panose="020B0604020202020204" pitchFamily="34" charset="0"/>
              <a:buChar char="•"/>
            </a:pPr>
            <a:r>
              <a:rPr lang="en-US" dirty="0">
                <a:solidFill>
                  <a:srgbClr val="000000"/>
                </a:solidFill>
                <a:latin typeface="Helvetica Neue"/>
              </a:rPr>
              <a:t>Train multiple (often different) models on the same training data</a:t>
            </a:r>
          </a:p>
          <a:p>
            <a:pPr marL="1257300" lvl="1" indent="-571500">
              <a:buFont typeface="Arial" panose="020B0604020202020204" pitchFamily="34" charset="0"/>
              <a:buChar char="•"/>
            </a:pPr>
            <a:r>
              <a:rPr lang="en-US" i="0" dirty="0">
                <a:solidFill>
                  <a:srgbClr val="000000"/>
                </a:solidFill>
                <a:effectLst/>
                <a:latin typeface="Helvetica Neue"/>
              </a:rPr>
              <a:t>Logistic regression</a:t>
            </a:r>
          </a:p>
          <a:p>
            <a:pPr marL="1257300" lvl="1" indent="-571500">
              <a:buFont typeface="Arial" panose="020B0604020202020204" pitchFamily="34" charset="0"/>
              <a:buChar char="•"/>
            </a:pPr>
            <a:r>
              <a:rPr lang="en-US" dirty="0">
                <a:solidFill>
                  <a:srgbClr val="000000"/>
                </a:solidFill>
                <a:latin typeface="Helvetica Neue"/>
              </a:rPr>
              <a:t>Naïve bayes</a:t>
            </a:r>
          </a:p>
          <a:p>
            <a:pPr marL="1257300" lvl="1" indent="-571500">
              <a:buFont typeface="Arial" panose="020B0604020202020204" pitchFamily="34" charset="0"/>
              <a:buChar char="•"/>
            </a:pPr>
            <a:r>
              <a:rPr lang="en-US" i="0" dirty="0">
                <a:solidFill>
                  <a:srgbClr val="000000"/>
                </a:solidFill>
                <a:effectLst/>
                <a:latin typeface="Helvetica Neue"/>
              </a:rPr>
              <a:t>…</a:t>
            </a:r>
          </a:p>
          <a:p>
            <a:pPr marL="571500" indent="-571500">
              <a:buFont typeface="Arial" panose="020B0604020202020204" pitchFamily="34" charset="0"/>
              <a:buChar char="•"/>
            </a:pPr>
            <a:r>
              <a:rPr lang="en-US" dirty="0">
                <a:solidFill>
                  <a:srgbClr val="000000"/>
                </a:solidFill>
                <a:latin typeface="Helvetica Neue"/>
              </a:rPr>
              <a:t>Send the output of the </a:t>
            </a:r>
            <a:r>
              <a:rPr lang="en-US">
                <a:solidFill>
                  <a:srgbClr val="000000"/>
                </a:solidFill>
                <a:latin typeface="Helvetica Neue"/>
              </a:rPr>
              <a:t>different classifiers </a:t>
            </a:r>
            <a:r>
              <a:rPr lang="en-US" dirty="0">
                <a:solidFill>
                  <a:srgbClr val="000000"/>
                </a:solidFill>
                <a:latin typeface="Helvetica Neue"/>
              </a:rPr>
              <a:t>to a final model that predicts the final class</a:t>
            </a:r>
          </a:p>
          <a:p>
            <a:pPr marL="571500" indent="-571500">
              <a:buFont typeface="Arial" panose="020B0604020202020204" pitchFamily="34" charset="0"/>
              <a:buChar char="•"/>
            </a:pPr>
            <a:endParaRPr lang="en-US" dirty="0">
              <a:solidFill>
                <a:srgbClr val="000000"/>
              </a:solidFill>
              <a:latin typeface="Helvetica Neue"/>
            </a:endParaRPr>
          </a:p>
          <a:p>
            <a:pPr marL="571500" indent="-571500">
              <a:buFont typeface="Arial" panose="020B0604020202020204" pitchFamily="34" charset="0"/>
              <a:buChar char="•"/>
            </a:pPr>
            <a:r>
              <a:rPr lang="en-US" dirty="0">
                <a:solidFill>
                  <a:srgbClr val="000000"/>
                </a:solidFill>
                <a:latin typeface="Helvetica Neue"/>
              </a:rPr>
              <a:t>Example: </a:t>
            </a:r>
            <a:br>
              <a:rPr lang="en-US" dirty="0">
                <a:solidFill>
                  <a:srgbClr val="000000"/>
                </a:solidFill>
                <a:latin typeface="Helvetica Neue"/>
              </a:rPr>
            </a:br>
            <a:r>
              <a:rPr lang="en-US" dirty="0">
                <a:solidFill>
                  <a:srgbClr val="000000"/>
                </a:solidFill>
                <a:latin typeface="Helvetica Neue"/>
              </a:rPr>
              <a:t>random forest trees with bagging=False</a:t>
            </a:r>
          </a:p>
          <a:p>
            <a:endParaRPr lang="en-US" dirty="0">
              <a:solidFill>
                <a:srgbClr val="000000"/>
              </a:solidFill>
              <a:latin typeface="Helvetica Neue"/>
            </a:endParaRPr>
          </a:p>
          <a:p>
            <a:pPr marL="571500" indent="-571500">
              <a:buFont typeface="Arial" panose="020B0604020202020204" pitchFamily="34" charset="0"/>
              <a:buChar char="•"/>
            </a:pPr>
            <a:endParaRPr lang="en-US" i="0" dirty="0">
              <a:solidFill>
                <a:srgbClr val="000000"/>
              </a:solidFill>
              <a:effectLst/>
              <a:latin typeface="Helvetica Neue"/>
            </a:endParaRPr>
          </a:p>
          <a:p>
            <a:endParaRPr lang="en-US" b="0" i="0" dirty="0">
              <a:solidFill>
                <a:srgbClr val="000000"/>
              </a:solidFill>
              <a:effectLst/>
              <a:latin typeface="Helvetica Neue"/>
            </a:endParaRPr>
          </a:p>
          <a:p>
            <a:endParaRPr lang="en-US" dirty="0"/>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Ensemble learning</a:t>
            </a:r>
          </a:p>
        </p:txBody>
      </p:sp>
      <p:pic>
        <p:nvPicPr>
          <p:cNvPr id="9218" name="Picture 2">
            <a:extLst>
              <a:ext uri="{FF2B5EF4-FFF2-40B4-BE49-F238E27FC236}">
                <a16:creationId xmlns:a16="http://schemas.microsoft.com/office/drawing/2014/main" id="{EAFAE673-B41F-4FE5-8851-FDB5FB42C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277" y="5806280"/>
            <a:ext cx="64770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665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solidFill>
                  <a:srgbClr val="000000"/>
                </a:solidFill>
                <a:latin typeface="Helvetica Neue"/>
              </a:rPr>
              <a:t>Bagging</a:t>
            </a:r>
            <a:endParaRPr lang="en-US" dirty="0">
              <a:solidFill>
                <a:srgbClr val="000000"/>
              </a:solidFill>
              <a:latin typeface="Helvetica Neue"/>
            </a:endParaRPr>
          </a:p>
          <a:p>
            <a:pPr marL="571500" indent="-571500">
              <a:buFont typeface="Arial" panose="020B0604020202020204" pitchFamily="34" charset="0"/>
              <a:buChar char="•"/>
            </a:pPr>
            <a:r>
              <a:rPr lang="en-US" dirty="0">
                <a:solidFill>
                  <a:srgbClr val="000000"/>
                </a:solidFill>
                <a:latin typeface="Helvetica Neue"/>
              </a:rPr>
              <a:t>Short for bootstrap aggregating</a:t>
            </a:r>
          </a:p>
          <a:p>
            <a:pPr marL="571500" indent="-571500">
              <a:buFont typeface="Arial" panose="020B0604020202020204" pitchFamily="34" charset="0"/>
              <a:buChar char="•"/>
            </a:pPr>
            <a:r>
              <a:rPr lang="en-US" dirty="0">
                <a:solidFill>
                  <a:srgbClr val="000000"/>
                </a:solidFill>
                <a:latin typeface="Helvetica Neue"/>
              </a:rPr>
              <a:t>Often the same kind of classifier that is used</a:t>
            </a:r>
          </a:p>
          <a:p>
            <a:pPr marL="571500" indent="-571500">
              <a:buFont typeface="Arial" panose="020B0604020202020204" pitchFamily="34" charset="0"/>
              <a:buChar char="•"/>
            </a:pPr>
            <a:endParaRPr lang="en-US" dirty="0">
              <a:solidFill>
                <a:srgbClr val="000000"/>
              </a:solidFill>
              <a:latin typeface="Helvetica Neue"/>
            </a:endParaRPr>
          </a:p>
          <a:p>
            <a:pPr marL="571500" indent="-571500">
              <a:buFont typeface="Arial" panose="020B0604020202020204" pitchFamily="34" charset="0"/>
              <a:buChar char="•"/>
            </a:pPr>
            <a:r>
              <a:rPr lang="en-US" dirty="0">
                <a:solidFill>
                  <a:srgbClr val="000000"/>
                </a:solidFill>
                <a:latin typeface="Helvetica Neue"/>
              </a:rPr>
              <a:t>Create “bags” of subsets of data and train multiple models on these subsets.</a:t>
            </a:r>
          </a:p>
          <a:p>
            <a:pPr marL="571500" indent="-571500">
              <a:buFont typeface="Arial" panose="020B0604020202020204" pitchFamily="34" charset="0"/>
              <a:buChar char="•"/>
            </a:pPr>
            <a:r>
              <a:rPr lang="en-US" dirty="0">
                <a:solidFill>
                  <a:srgbClr val="000000"/>
                </a:solidFill>
                <a:latin typeface="Helvetica Neue"/>
              </a:rPr>
              <a:t>Combine the output with a final classifier</a:t>
            </a:r>
          </a:p>
          <a:p>
            <a:endParaRPr lang="en-US" dirty="0">
              <a:solidFill>
                <a:srgbClr val="000000"/>
              </a:solidFill>
              <a:latin typeface="Helvetica Neue"/>
            </a:endParaRPr>
          </a:p>
          <a:p>
            <a:pPr marL="571500" indent="-571500">
              <a:buFont typeface="Arial" panose="020B0604020202020204" pitchFamily="34" charset="0"/>
              <a:buChar char="•"/>
            </a:pPr>
            <a:r>
              <a:rPr lang="en-US" i="0" dirty="0">
                <a:solidFill>
                  <a:srgbClr val="000000"/>
                </a:solidFill>
                <a:effectLst/>
                <a:latin typeface="Helvetica Neue"/>
              </a:rPr>
              <a:t>Example:</a:t>
            </a:r>
            <a:br>
              <a:rPr lang="en-US" i="0" dirty="0">
                <a:solidFill>
                  <a:srgbClr val="000000"/>
                </a:solidFill>
                <a:effectLst/>
                <a:latin typeface="Helvetica Neue"/>
              </a:rPr>
            </a:br>
            <a:r>
              <a:rPr lang="en-US" i="0" dirty="0">
                <a:solidFill>
                  <a:srgbClr val="000000"/>
                </a:solidFill>
                <a:effectLst/>
                <a:latin typeface="Helvetica Neue"/>
              </a:rPr>
              <a:t>Random forest classifier with</a:t>
            </a:r>
            <a:br>
              <a:rPr lang="en-US" i="0" dirty="0">
                <a:solidFill>
                  <a:srgbClr val="000000"/>
                </a:solidFill>
                <a:effectLst/>
                <a:latin typeface="Helvetica Neue"/>
              </a:rPr>
            </a:br>
            <a:r>
              <a:rPr lang="en-US" i="0" dirty="0">
                <a:solidFill>
                  <a:srgbClr val="000000"/>
                </a:solidFill>
                <a:effectLst/>
                <a:latin typeface="Helvetica Neue"/>
              </a:rPr>
              <a:t>bootstrap = true</a:t>
            </a:r>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29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Ensemble learning</a:t>
            </a:r>
          </a:p>
        </p:txBody>
      </p:sp>
      <p:pic>
        <p:nvPicPr>
          <p:cNvPr id="10242" name="Picture 2">
            <a:extLst>
              <a:ext uri="{FF2B5EF4-FFF2-40B4-BE49-F238E27FC236}">
                <a16:creationId xmlns:a16="http://schemas.microsoft.com/office/drawing/2014/main" id="{91008708-89D5-4182-918D-9724448A5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6430" y="5404513"/>
            <a:ext cx="8641570" cy="488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23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Example decision tree</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1026" name="Picture 2">
            <a:extLst>
              <a:ext uri="{FF2B5EF4-FFF2-40B4-BE49-F238E27FC236}">
                <a16:creationId xmlns:a16="http://schemas.microsoft.com/office/drawing/2014/main" id="{58B3DF49-29F7-4C27-A088-7AB1614C4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327" y="2669530"/>
            <a:ext cx="13319345" cy="65077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80B042-4DCC-44CD-9EFD-27FED249E4FF}"/>
              </a:ext>
            </a:extLst>
          </p:cNvPr>
          <p:cNvSpPr/>
          <p:nvPr/>
        </p:nvSpPr>
        <p:spPr>
          <a:xfrm>
            <a:off x="6417426" y="2510444"/>
            <a:ext cx="997528" cy="881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8A3810B-BBD5-4180-A958-732F41B714FB}"/>
              </a:ext>
            </a:extLst>
          </p:cNvPr>
          <p:cNvSpPr/>
          <p:nvPr/>
        </p:nvSpPr>
        <p:spPr>
          <a:xfrm>
            <a:off x="7232073" y="2510443"/>
            <a:ext cx="2061555" cy="8811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122BAC-DF4C-4795-9C21-17F2BCC6E34E}"/>
              </a:ext>
            </a:extLst>
          </p:cNvPr>
          <p:cNvSpPr txBox="1"/>
          <p:nvPr/>
        </p:nvSpPr>
        <p:spPr>
          <a:xfrm>
            <a:off x="7777973" y="1925667"/>
            <a:ext cx="969753" cy="584775"/>
          </a:xfrm>
          <a:prstGeom prst="rect">
            <a:avLst/>
          </a:prstGeom>
          <a:noFill/>
        </p:spPr>
        <p:txBody>
          <a:bodyPr wrap="none" rtlCol="0">
            <a:spAutoFit/>
          </a:bodyPr>
          <a:lstStyle/>
          <a:p>
            <a:r>
              <a:rPr lang="en-US" sz="3200" dirty="0">
                <a:solidFill>
                  <a:srgbClr val="FF0000"/>
                </a:solidFill>
              </a:rPr>
              <a:t>Root</a:t>
            </a:r>
          </a:p>
        </p:txBody>
      </p:sp>
      <p:sp>
        <p:nvSpPr>
          <p:cNvPr id="9" name="TextBox 8">
            <a:extLst>
              <a:ext uri="{FF2B5EF4-FFF2-40B4-BE49-F238E27FC236}">
                <a16:creationId xmlns:a16="http://schemas.microsoft.com/office/drawing/2014/main" id="{307C7BDB-3A70-4D63-BB4C-51C162641C0F}"/>
              </a:ext>
            </a:extLst>
          </p:cNvPr>
          <p:cNvSpPr txBox="1"/>
          <p:nvPr/>
        </p:nvSpPr>
        <p:spPr>
          <a:xfrm>
            <a:off x="6243762" y="3949911"/>
            <a:ext cx="1344855" cy="584775"/>
          </a:xfrm>
          <a:prstGeom prst="rect">
            <a:avLst/>
          </a:prstGeom>
          <a:noFill/>
        </p:spPr>
        <p:txBody>
          <a:bodyPr wrap="none" rtlCol="0">
            <a:spAutoFit/>
          </a:bodyPr>
          <a:lstStyle/>
          <a:p>
            <a:r>
              <a:rPr lang="en-US" sz="3200" dirty="0">
                <a:solidFill>
                  <a:schemeClr val="accent4"/>
                </a:solidFill>
              </a:rPr>
              <a:t>Branch</a:t>
            </a:r>
          </a:p>
        </p:txBody>
      </p:sp>
      <p:cxnSp>
        <p:nvCxnSpPr>
          <p:cNvPr id="10" name="Straight Connector 9">
            <a:extLst>
              <a:ext uri="{FF2B5EF4-FFF2-40B4-BE49-F238E27FC236}">
                <a16:creationId xmlns:a16="http://schemas.microsoft.com/office/drawing/2014/main" id="{7A0164AC-F7B9-4818-981E-3B8718C22747}"/>
              </a:ext>
            </a:extLst>
          </p:cNvPr>
          <p:cNvCxnSpPr/>
          <p:nvPr/>
        </p:nvCxnSpPr>
        <p:spPr>
          <a:xfrm flipH="1">
            <a:off x="5027901" y="3208713"/>
            <a:ext cx="3234948" cy="1413163"/>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91460AB-B038-469A-B657-D01127CE7DB3}"/>
              </a:ext>
            </a:extLst>
          </p:cNvPr>
          <p:cNvSpPr/>
          <p:nvPr/>
        </p:nvSpPr>
        <p:spPr>
          <a:xfrm>
            <a:off x="3972669" y="4480886"/>
            <a:ext cx="1977464" cy="680173"/>
          </a:xfrm>
          <a:prstGeom prst="rect">
            <a:avLst/>
          </a:prstGeom>
          <a:noFill/>
          <a:ln w="57150">
            <a:solidFill>
              <a:srgbClr val="6C9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8624DBD-414F-42E1-8484-26708499E132}"/>
              </a:ext>
            </a:extLst>
          </p:cNvPr>
          <p:cNvSpPr txBox="1"/>
          <p:nvPr/>
        </p:nvSpPr>
        <p:spPr>
          <a:xfrm>
            <a:off x="2935206" y="4557546"/>
            <a:ext cx="1085554" cy="584775"/>
          </a:xfrm>
          <a:prstGeom prst="rect">
            <a:avLst/>
          </a:prstGeom>
          <a:noFill/>
        </p:spPr>
        <p:txBody>
          <a:bodyPr wrap="none" rtlCol="0">
            <a:spAutoFit/>
          </a:bodyPr>
          <a:lstStyle/>
          <a:p>
            <a:r>
              <a:rPr lang="en-US" sz="3200" dirty="0">
                <a:solidFill>
                  <a:srgbClr val="6C9E60"/>
                </a:solidFill>
              </a:rPr>
              <a:t>Node</a:t>
            </a:r>
          </a:p>
        </p:txBody>
      </p:sp>
      <p:sp>
        <p:nvSpPr>
          <p:cNvPr id="14" name="Rectangle 13">
            <a:extLst>
              <a:ext uri="{FF2B5EF4-FFF2-40B4-BE49-F238E27FC236}">
                <a16:creationId xmlns:a16="http://schemas.microsoft.com/office/drawing/2014/main" id="{DD0122B9-595D-4A0D-A236-B9922B38D94E}"/>
              </a:ext>
            </a:extLst>
          </p:cNvPr>
          <p:cNvSpPr/>
          <p:nvPr/>
        </p:nvSpPr>
        <p:spPr>
          <a:xfrm>
            <a:off x="2711906" y="6433232"/>
            <a:ext cx="1977464" cy="79884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2849086-D77A-4855-949A-10D54103C023}"/>
              </a:ext>
            </a:extLst>
          </p:cNvPr>
          <p:cNvSpPr txBox="1"/>
          <p:nvPr/>
        </p:nvSpPr>
        <p:spPr>
          <a:xfrm>
            <a:off x="139983" y="6294043"/>
            <a:ext cx="2571923" cy="1077218"/>
          </a:xfrm>
          <a:prstGeom prst="rect">
            <a:avLst/>
          </a:prstGeom>
          <a:noFill/>
        </p:spPr>
        <p:txBody>
          <a:bodyPr wrap="none" rtlCol="0">
            <a:spAutoFit/>
          </a:bodyPr>
          <a:lstStyle/>
          <a:p>
            <a:pPr algn="r"/>
            <a:r>
              <a:rPr lang="en-US" sz="3200" dirty="0">
                <a:solidFill>
                  <a:srgbClr val="FFC000"/>
                </a:solidFill>
              </a:rPr>
              <a:t>Leaf</a:t>
            </a:r>
            <a:br>
              <a:rPr lang="en-US" sz="3200" dirty="0">
                <a:solidFill>
                  <a:srgbClr val="FFC000"/>
                </a:solidFill>
              </a:rPr>
            </a:br>
            <a:r>
              <a:rPr lang="en-US" sz="3200" dirty="0">
                <a:solidFill>
                  <a:srgbClr val="FFC000"/>
                </a:solidFill>
              </a:rPr>
              <a:t>Terminal node</a:t>
            </a:r>
          </a:p>
        </p:txBody>
      </p:sp>
    </p:spTree>
    <p:extLst>
      <p:ext uri="{BB962C8B-B14F-4D97-AF65-F5344CB8AC3E}">
        <p14:creationId xmlns:p14="http://schemas.microsoft.com/office/powerpoint/2010/main" val="241246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9" grpId="0"/>
      <p:bldP spid="12" grpId="0" animBg="1"/>
      <p:bldP spid="13" grpId="0"/>
      <p:bldP spid="14"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solidFill>
                  <a:srgbClr val="000000"/>
                </a:solidFill>
                <a:latin typeface="Helvetica Neue"/>
              </a:rPr>
              <a:t>Boosting</a:t>
            </a:r>
          </a:p>
          <a:p>
            <a:pPr marL="571500" indent="-571500">
              <a:buFont typeface="Arial" panose="020B0604020202020204" pitchFamily="34" charset="0"/>
              <a:buChar char="•"/>
            </a:pPr>
            <a:r>
              <a:rPr lang="en-US" dirty="0">
                <a:solidFill>
                  <a:srgbClr val="000000"/>
                </a:solidFill>
                <a:latin typeface="Helvetica Neue"/>
              </a:rPr>
              <a:t>Similar to bagging, however wrongly classified samples will have a </a:t>
            </a:r>
            <a:r>
              <a:rPr lang="en-US">
                <a:solidFill>
                  <a:srgbClr val="000000"/>
                </a:solidFill>
                <a:latin typeface="Helvetica Neue"/>
              </a:rPr>
              <a:t>higher chance </a:t>
            </a:r>
            <a:r>
              <a:rPr lang="en-US" dirty="0">
                <a:solidFill>
                  <a:srgbClr val="000000"/>
                </a:solidFill>
                <a:latin typeface="Helvetica Neue"/>
              </a:rPr>
              <a:t>of being selected in the “bag” of the next classifier.</a:t>
            </a:r>
          </a:p>
          <a:p>
            <a:pPr marL="571500" indent="-571500">
              <a:buFont typeface="Arial" panose="020B0604020202020204" pitchFamily="34" charset="0"/>
              <a:buChar char="•"/>
            </a:pPr>
            <a:r>
              <a:rPr lang="en-US" dirty="0">
                <a:solidFill>
                  <a:srgbClr val="000000"/>
                </a:solidFill>
                <a:latin typeface="Helvetica Neue"/>
              </a:rPr>
              <a:t>More prone to overfitting</a:t>
            </a:r>
          </a:p>
          <a:p>
            <a:pPr marL="571500" indent="-571500">
              <a:buFont typeface="Arial" panose="020B0604020202020204" pitchFamily="34" charset="0"/>
              <a:buChar char="•"/>
            </a:pPr>
            <a:r>
              <a:rPr lang="en-US" dirty="0">
                <a:solidFill>
                  <a:srgbClr val="000000"/>
                </a:solidFill>
                <a:latin typeface="Helvetica Neue"/>
              </a:rPr>
              <a:t>Not possible to train in parallel (since input of next classifier is determined by the previous one)</a:t>
            </a:r>
          </a:p>
          <a:p>
            <a:pPr marL="571500" indent="-571500">
              <a:buFont typeface="Arial" panose="020B0604020202020204" pitchFamily="34" charset="0"/>
              <a:buChar char="•"/>
            </a:pPr>
            <a:endParaRPr lang="en-US" dirty="0">
              <a:solidFill>
                <a:srgbClr val="000000"/>
              </a:solidFill>
              <a:latin typeface="Helvetica Neue"/>
            </a:endParaRPr>
          </a:p>
          <a:p>
            <a:pPr marL="571500" indent="-571500">
              <a:buFont typeface="Arial" panose="020B0604020202020204" pitchFamily="34" charset="0"/>
              <a:buChar char="•"/>
            </a:pPr>
            <a:r>
              <a:rPr lang="en-US" dirty="0">
                <a:solidFill>
                  <a:srgbClr val="000000"/>
                </a:solidFill>
                <a:latin typeface="Helvetica Neue"/>
              </a:rPr>
              <a:t>Most known algorithm: </a:t>
            </a:r>
            <a:br>
              <a:rPr lang="en-US" dirty="0">
                <a:solidFill>
                  <a:srgbClr val="000000"/>
                </a:solidFill>
                <a:latin typeface="Helvetica Neue"/>
              </a:rPr>
            </a:br>
            <a:r>
              <a:rPr lang="en-US" dirty="0">
                <a:solidFill>
                  <a:srgbClr val="000000"/>
                </a:solidFill>
                <a:latin typeface="Helvetica Neue"/>
              </a:rPr>
              <a:t>AdaBoost (Adaptive boosting)</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30</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Ensemble learning</a:t>
            </a:r>
          </a:p>
        </p:txBody>
      </p:sp>
      <p:pic>
        <p:nvPicPr>
          <p:cNvPr id="11266" name="Picture 2">
            <a:extLst>
              <a:ext uri="{FF2B5EF4-FFF2-40B4-BE49-F238E27FC236}">
                <a16:creationId xmlns:a16="http://schemas.microsoft.com/office/drawing/2014/main" id="{B9CE4AC1-78B4-444C-A239-6DA1DDFB2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815" y="4804221"/>
            <a:ext cx="95250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113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solidFill>
                  <a:srgbClr val="000000"/>
                </a:solidFill>
                <a:latin typeface="Helvetica Neue"/>
              </a:rPr>
              <a:t>Stacking</a:t>
            </a:r>
          </a:p>
          <a:p>
            <a:endParaRPr lang="en-US" dirty="0">
              <a:solidFill>
                <a:srgbClr val="000000"/>
              </a:solidFill>
              <a:latin typeface="Helvetica Neue"/>
            </a:endParaRP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31</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Ensemble learning - </a:t>
            </a:r>
            <a:r>
              <a:rPr lang="en-US" dirty="0" err="1"/>
              <a:t>sklearn</a:t>
            </a:r>
            <a:endParaRPr lang="en-US" dirty="0"/>
          </a:p>
        </p:txBody>
      </p:sp>
      <p:sp>
        <p:nvSpPr>
          <p:cNvPr id="9" name="TextBox 8">
            <a:extLst>
              <a:ext uri="{FF2B5EF4-FFF2-40B4-BE49-F238E27FC236}">
                <a16:creationId xmlns:a16="http://schemas.microsoft.com/office/drawing/2014/main" id="{8126CD0E-2AC4-4BA6-9373-D5D7C662CC76}"/>
              </a:ext>
            </a:extLst>
          </p:cNvPr>
          <p:cNvSpPr txBox="1"/>
          <p:nvPr/>
        </p:nvSpPr>
        <p:spPr>
          <a:xfrm>
            <a:off x="998693" y="2456665"/>
            <a:ext cx="13037261" cy="6124754"/>
          </a:xfrm>
          <a:prstGeom prst="rect">
            <a:avLst/>
          </a:prstGeom>
          <a:noFill/>
        </p:spPr>
        <p:txBody>
          <a:bodyPr wrap="square">
            <a:spAutoFit/>
          </a:bodyPr>
          <a:lstStyle/>
          <a:p>
            <a:r>
              <a:rPr lang="en-US" sz="2800" b="1" dirty="0">
                <a:solidFill>
                  <a:srgbClr val="0000FF"/>
                </a:solidFill>
                <a:highlight>
                  <a:srgbClr val="FFFFFF"/>
                </a:highlight>
              </a:rPr>
              <a:t>from</a:t>
            </a:r>
            <a:r>
              <a:rPr lang="en-US" sz="2800" b="0" dirty="0">
                <a:solidFill>
                  <a:srgbClr val="000000"/>
                </a:solidFill>
                <a:highlight>
                  <a:srgbClr val="FFFFFF"/>
                </a:highlight>
              </a:rPr>
              <a:t> </a:t>
            </a:r>
            <a:r>
              <a:rPr lang="en-US" sz="2800" b="0" dirty="0" err="1">
                <a:solidFill>
                  <a:srgbClr val="000000"/>
                </a:solidFill>
                <a:highlight>
                  <a:srgbClr val="FFFFFF"/>
                </a:highlight>
              </a:rPr>
              <a:t>sklearn</a:t>
            </a:r>
            <a:r>
              <a:rPr lang="en-US" sz="2800" b="1" dirty="0" err="1">
                <a:solidFill>
                  <a:srgbClr val="000080"/>
                </a:solidFill>
                <a:highlight>
                  <a:srgbClr val="FFFFFF"/>
                </a:highlight>
              </a:rPr>
              <a:t>.</a:t>
            </a:r>
            <a:r>
              <a:rPr lang="en-US" sz="2800" b="0" dirty="0" err="1">
                <a:solidFill>
                  <a:srgbClr val="000000"/>
                </a:solidFill>
                <a:highlight>
                  <a:srgbClr val="FFFFFF"/>
                </a:highlight>
              </a:rPr>
              <a:t>ensemble</a:t>
            </a:r>
            <a:r>
              <a:rPr lang="en-US" sz="2800" b="0" dirty="0">
                <a:solidFill>
                  <a:srgbClr val="000000"/>
                </a:solidFill>
                <a:highlight>
                  <a:srgbClr val="FFFFFF"/>
                </a:highlight>
              </a:rPr>
              <a:t> </a:t>
            </a:r>
            <a:r>
              <a:rPr lang="en-US" sz="2800" b="1" dirty="0">
                <a:solidFill>
                  <a:srgbClr val="0000FF"/>
                </a:solidFill>
                <a:highlight>
                  <a:srgbClr val="FFFFFF"/>
                </a:highlight>
              </a:rPr>
              <a:t>import</a:t>
            </a:r>
            <a:r>
              <a:rPr lang="en-US" sz="2800" b="0" dirty="0">
                <a:solidFill>
                  <a:srgbClr val="000000"/>
                </a:solidFill>
                <a:highlight>
                  <a:srgbClr val="FFFFFF"/>
                </a:highlight>
              </a:rPr>
              <a:t> </a:t>
            </a:r>
            <a:r>
              <a:rPr lang="en-US" sz="2800" b="0" dirty="0" err="1">
                <a:solidFill>
                  <a:srgbClr val="000000"/>
                </a:solidFill>
                <a:highlight>
                  <a:srgbClr val="FFFFFF"/>
                </a:highlight>
              </a:rPr>
              <a:t>StackingClassifier</a:t>
            </a:r>
            <a:endParaRPr lang="en-US" sz="2800" b="0" dirty="0">
              <a:solidFill>
                <a:srgbClr val="000000"/>
              </a:solidFill>
              <a:highlight>
                <a:srgbClr val="FFFFFF"/>
              </a:highlight>
            </a:endParaRPr>
          </a:p>
          <a:p>
            <a:r>
              <a:rPr lang="en-US" sz="2800" b="1" dirty="0">
                <a:solidFill>
                  <a:srgbClr val="0000FF"/>
                </a:solidFill>
                <a:highlight>
                  <a:srgbClr val="FFFFFF"/>
                </a:highlight>
              </a:rPr>
              <a:t>from</a:t>
            </a:r>
            <a:r>
              <a:rPr lang="en-US" sz="2800" b="0" dirty="0">
                <a:solidFill>
                  <a:srgbClr val="000000"/>
                </a:solidFill>
                <a:highlight>
                  <a:srgbClr val="FFFFFF"/>
                </a:highlight>
              </a:rPr>
              <a:t> </a:t>
            </a:r>
            <a:r>
              <a:rPr lang="en-US" sz="2800" b="0" dirty="0" err="1">
                <a:solidFill>
                  <a:srgbClr val="000000"/>
                </a:solidFill>
                <a:highlight>
                  <a:srgbClr val="FFFFFF"/>
                </a:highlight>
              </a:rPr>
              <a:t>sklearn</a:t>
            </a:r>
            <a:r>
              <a:rPr lang="en-US" sz="2800" b="1" dirty="0" err="1">
                <a:solidFill>
                  <a:srgbClr val="000080"/>
                </a:solidFill>
                <a:highlight>
                  <a:srgbClr val="FFFFFF"/>
                </a:highlight>
              </a:rPr>
              <a:t>.</a:t>
            </a:r>
            <a:r>
              <a:rPr lang="en-US" sz="2800" b="0" dirty="0" err="1">
                <a:solidFill>
                  <a:srgbClr val="000000"/>
                </a:solidFill>
                <a:highlight>
                  <a:srgbClr val="FFFFFF"/>
                </a:highlight>
              </a:rPr>
              <a:t>naive_bayes</a:t>
            </a:r>
            <a:r>
              <a:rPr lang="en-US" sz="2800" b="0" dirty="0">
                <a:solidFill>
                  <a:srgbClr val="000000"/>
                </a:solidFill>
                <a:highlight>
                  <a:srgbClr val="FFFFFF"/>
                </a:highlight>
              </a:rPr>
              <a:t> </a:t>
            </a:r>
            <a:r>
              <a:rPr lang="en-US" sz="2800" b="1" dirty="0">
                <a:solidFill>
                  <a:srgbClr val="0000FF"/>
                </a:solidFill>
                <a:highlight>
                  <a:srgbClr val="FFFFFF"/>
                </a:highlight>
              </a:rPr>
              <a:t>import</a:t>
            </a:r>
            <a:r>
              <a:rPr lang="en-US" sz="2800" b="0" dirty="0">
                <a:solidFill>
                  <a:srgbClr val="000000"/>
                </a:solidFill>
                <a:highlight>
                  <a:srgbClr val="FFFFFF"/>
                </a:highlight>
              </a:rPr>
              <a:t> </a:t>
            </a:r>
            <a:r>
              <a:rPr lang="en-US" sz="2800" b="0" dirty="0" err="1">
                <a:solidFill>
                  <a:srgbClr val="000000"/>
                </a:solidFill>
                <a:highlight>
                  <a:srgbClr val="FFFFFF"/>
                </a:highlight>
              </a:rPr>
              <a:t>MultinomialNB</a:t>
            </a:r>
            <a:endParaRPr lang="en-US" sz="2800" b="0" dirty="0">
              <a:solidFill>
                <a:srgbClr val="000000"/>
              </a:solidFill>
              <a:highlight>
                <a:srgbClr val="FFFFFF"/>
              </a:highlight>
            </a:endParaRPr>
          </a:p>
          <a:p>
            <a:r>
              <a:rPr lang="en-US" sz="2800" b="1" dirty="0">
                <a:solidFill>
                  <a:srgbClr val="0000FF"/>
                </a:solidFill>
                <a:highlight>
                  <a:srgbClr val="FFFFFF"/>
                </a:highlight>
              </a:rPr>
              <a:t>from</a:t>
            </a:r>
            <a:r>
              <a:rPr lang="en-US" sz="2800" b="0" dirty="0">
                <a:solidFill>
                  <a:srgbClr val="000000"/>
                </a:solidFill>
                <a:highlight>
                  <a:srgbClr val="FFFFFF"/>
                </a:highlight>
              </a:rPr>
              <a:t> </a:t>
            </a:r>
            <a:r>
              <a:rPr lang="en-US" sz="2800" b="0" dirty="0" err="1">
                <a:solidFill>
                  <a:srgbClr val="000000"/>
                </a:solidFill>
                <a:highlight>
                  <a:srgbClr val="FFFFFF"/>
                </a:highlight>
              </a:rPr>
              <a:t>sklearn</a:t>
            </a:r>
            <a:r>
              <a:rPr lang="en-US" sz="2800" b="1" dirty="0" err="1">
                <a:solidFill>
                  <a:srgbClr val="000080"/>
                </a:solidFill>
                <a:highlight>
                  <a:srgbClr val="FFFFFF"/>
                </a:highlight>
              </a:rPr>
              <a:t>.</a:t>
            </a:r>
            <a:r>
              <a:rPr lang="en-US" sz="2800" b="0" dirty="0" err="1">
                <a:solidFill>
                  <a:srgbClr val="000000"/>
                </a:solidFill>
                <a:highlight>
                  <a:srgbClr val="FFFFFF"/>
                </a:highlight>
              </a:rPr>
              <a:t>tree</a:t>
            </a:r>
            <a:r>
              <a:rPr lang="en-US" sz="2800" b="0" dirty="0">
                <a:solidFill>
                  <a:srgbClr val="000000"/>
                </a:solidFill>
                <a:highlight>
                  <a:srgbClr val="FFFFFF"/>
                </a:highlight>
              </a:rPr>
              <a:t> </a:t>
            </a:r>
            <a:r>
              <a:rPr lang="en-US" sz="2800" b="1" dirty="0">
                <a:solidFill>
                  <a:srgbClr val="0000FF"/>
                </a:solidFill>
                <a:highlight>
                  <a:srgbClr val="FFFFFF"/>
                </a:highlight>
              </a:rPr>
              <a:t>import</a:t>
            </a:r>
            <a:r>
              <a:rPr lang="en-US" sz="2800" b="0" dirty="0">
                <a:solidFill>
                  <a:srgbClr val="000000"/>
                </a:solidFill>
                <a:highlight>
                  <a:srgbClr val="FFFFFF"/>
                </a:highlight>
              </a:rPr>
              <a:t> </a:t>
            </a:r>
            <a:r>
              <a:rPr lang="en-US" sz="2800" b="0" dirty="0" err="1">
                <a:solidFill>
                  <a:srgbClr val="000000"/>
                </a:solidFill>
                <a:highlight>
                  <a:srgbClr val="FFFFFF"/>
                </a:highlight>
              </a:rPr>
              <a:t>DecisionTreeClassifier</a:t>
            </a:r>
            <a:endParaRPr lang="en-US" sz="2800" b="0" dirty="0">
              <a:solidFill>
                <a:srgbClr val="000000"/>
              </a:solidFill>
              <a:highlight>
                <a:srgbClr val="FFFFFF"/>
              </a:highlight>
            </a:endParaRPr>
          </a:p>
          <a:p>
            <a:endParaRPr lang="en-US" sz="2800" b="0" dirty="0">
              <a:solidFill>
                <a:srgbClr val="000000"/>
              </a:solidFill>
              <a:highlight>
                <a:srgbClr val="FFFFFF"/>
              </a:highlight>
            </a:endParaRPr>
          </a:p>
          <a:p>
            <a:endParaRPr lang="en-US" sz="2800" b="0" dirty="0">
              <a:solidFill>
                <a:srgbClr val="000000"/>
              </a:solidFill>
              <a:highlight>
                <a:srgbClr val="FFFFFF"/>
              </a:highlight>
            </a:endParaRPr>
          </a:p>
          <a:p>
            <a:r>
              <a:rPr lang="it-IT" sz="2800" b="0" dirty="0">
                <a:solidFill>
                  <a:srgbClr val="000000"/>
                </a:solidFill>
                <a:highlight>
                  <a:srgbClr val="FFFFFF"/>
                </a:highlight>
              </a:rPr>
              <a:t>estimators </a:t>
            </a:r>
            <a:r>
              <a:rPr lang="it-IT" sz="2800" b="1" dirty="0">
                <a:solidFill>
                  <a:srgbClr val="000080"/>
                </a:solidFill>
                <a:highlight>
                  <a:srgbClr val="FFFFFF"/>
                </a:highlight>
              </a:rPr>
              <a:t>=</a:t>
            </a:r>
            <a:r>
              <a:rPr lang="it-IT" sz="2800" b="0" dirty="0">
                <a:solidFill>
                  <a:srgbClr val="000000"/>
                </a:solidFill>
                <a:highlight>
                  <a:srgbClr val="FFFFFF"/>
                </a:highlight>
              </a:rPr>
              <a:t> </a:t>
            </a:r>
            <a:r>
              <a:rPr lang="it-IT" sz="2800" b="1" dirty="0">
                <a:solidFill>
                  <a:srgbClr val="000080"/>
                </a:solidFill>
                <a:highlight>
                  <a:srgbClr val="FFFFFF"/>
                </a:highlight>
              </a:rPr>
              <a:t>[(</a:t>
            </a:r>
            <a:r>
              <a:rPr lang="it-IT" sz="2800" b="0" dirty="0">
                <a:solidFill>
                  <a:srgbClr val="808080"/>
                </a:solidFill>
                <a:highlight>
                  <a:srgbClr val="FFFFFF"/>
                </a:highlight>
              </a:rPr>
              <a:t>'logisticModel'</a:t>
            </a:r>
            <a:r>
              <a:rPr lang="it-IT" sz="2800" b="1" dirty="0">
                <a:solidFill>
                  <a:srgbClr val="000080"/>
                </a:solidFill>
                <a:highlight>
                  <a:srgbClr val="FFFFFF"/>
                </a:highlight>
              </a:rPr>
              <a:t>,</a:t>
            </a:r>
            <a:r>
              <a:rPr lang="it-IT" sz="2800" b="0" dirty="0">
                <a:solidFill>
                  <a:srgbClr val="000000"/>
                </a:solidFill>
                <a:highlight>
                  <a:srgbClr val="FFFFFF"/>
                </a:highlight>
              </a:rPr>
              <a:t>LogisticRegression</a:t>
            </a:r>
            <a:r>
              <a:rPr lang="it-IT" sz="2800" b="1" dirty="0">
                <a:solidFill>
                  <a:srgbClr val="000080"/>
                </a:solidFill>
                <a:highlight>
                  <a:srgbClr val="FFFFFF"/>
                </a:highlight>
              </a:rPr>
              <a:t>(</a:t>
            </a:r>
            <a:r>
              <a:rPr lang="it-IT" sz="2800" b="0" dirty="0">
                <a:solidFill>
                  <a:srgbClr val="000000"/>
                </a:solidFill>
                <a:highlight>
                  <a:srgbClr val="FFFFFF"/>
                </a:highlight>
              </a:rPr>
              <a:t>C</a:t>
            </a:r>
            <a:r>
              <a:rPr lang="it-IT" sz="2800" b="1" dirty="0">
                <a:solidFill>
                  <a:srgbClr val="000080"/>
                </a:solidFill>
                <a:highlight>
                  <a:srgbClr val="FFFFFF"/>
                </a:highlight>
              </a:rPr>
              <a:t>=</a:t>
            </a:r>
            <a:r>
              <a:rPr lang="it-IT" sz="2800" b="0" dirty="0">
                <a:solidFill>
                  <a:srgbClr val="FF0000"/>
                </a:solidFill>
                <a:highlight>
                  <a:srgbClr val="FFFFFF"/>
                </a:highlight>
              </a:rPr>
              <a:t>10</a:t>
            </a:r>
            <a:r>
              <a:rPr lang="it-IT" sz="2800" b="1" dirty="0">
                <a:solidFill>
                  <a:srgbClr val="000080"/>
                </a:solidFill>
                <a:highlight>
                  <a:srgbClr val="FFFFFF"/>
                </a:highlight>
              </a:rPr>
              <a:t>,</a:t>
            </a:r>
            <a:r>
              <a:rPr lang="it-IT" sz="2800" b="0" dirty="0">
                <a:solidFill>
                  <a:srgbClr val="000000"/>
                </a:solidFill>
                <a:highlight>
                  <a:srgbClr val="FFFFFF"/>
                </a:highlight>
              </a:rPr>
              <a:t> solver</a:t>
            </a:r>
            <a:r>
              <a:rPr lang="it-IT" sz="2800" b="1" dirty="0">
                <a:solidFill>
                  <a:srgbClr val="000080"/>
                </a:solidFill>
                <a:highlight>
                  <a:srgbClr val="FFFFFF"/>
                </a:highlight>
              </a:rPr>
              <a:t>=</a:t>
            </a:r>
            <a:r>
              <a:rPr lang="it-IT" sz="2800" b="0" dirty="0">
                <a:solidFill>
                  <a:srgbClr val="808080"/>
                </a:solidFill>
                <a:highlight>
                  <a:srgbClr val="FFFFFF"/>
                </a:highlight>
              </a:rPr>
              <a:t>'liblinear'</a:t>
            </a:r>
            <a:r>
              <a:rPr lang="it-IT" sz="2800" b="1" dirty="0">
                <a:solidFill>
                  <a:srgbClr val="000080"/>
                </a:solidFill>
                <a:highlight>
                  <a:srgbClr val="FFFFFF"/>
                </a:highlight>
              </a:rPr>
              <a:t>)),</a:t>
            </a:r>
            <a:endParaRPr lang="it-IT" sz="2800" b="0" dirty="0">
              <a:solidFill>
                <a:srgbClr val="000000"/>
              </a:solidFill>
              <a:highlight>
                <a:srgbClr val="FFFFFF"/>
              </a:highlight>
            </a:endParaRPr>
          </a:p>
          <a:p>
            <a:r>
              <a:rPr lang="en-US" sz="2800" b="0" dirty="0">
                <a:solidFill>
                  <a:srgbClr val="000000"/>
                </a:solidFill>
                <a:highlight>
                  <a:srgbClr val="FFFFFF"/>
                </a:highlight>
              </a:rPr>
              <a:t>              </a:t>
            </a:r>
            <a:r>
              <a:rPr lang="en-US" sz="2800" b="1" dirty="0">
                <a:solidFill>
                  <a:srgbClr val="000080"/>
                </a:solidFill>
                <a:highlight>
                  <a:srgbClr val="FFFFFF"/>
                </a:highlight>
              </a:rPr>
              <a:t>(</a:t>
            </a:r>
            <a:r>
              <a:rPr lang="en-US" sz="2800" b="0" dirty="0">
                <a:solidFill>
                  <a:srgbClr val="808080"/>
                </a:solidFill>
                <a:highlight>
                  <a:srgbClr val="FFFFFF"/>
                </a:highlight>
              </a:rPr>
              <a:t>'</a:t>
            </a:r>
            <a:r>
              <a:rPr lang="en-US" sz="2800" b="0" dirty="0" err="1">
                <a:solidFill>
                  <a:srgbClr val="808080"/>
                </a:solidFill>
                <a:highlight>
                  <a:srgbClr val="FFFFFF"/>
                </a:highlight>
              </a:rPr>
              <a:t>nbModel</a:t>
            </a:r>
            <a:r>
              <a:rPr lang="en-US" sz="2800" b="0" dirty="0">
                <a:solidFill>
                  <a:srgbClr val="808080"/>
                </a:solidFill>
                <a:highlight>
                  <a:srgbClr val="FFFFFF"/>
                </a:highlight>
              </a:rPr>
              <a:t>'</a:t>
            </a:r>
            <a:r>
              <a:rPr lang="en-US" sz="2800" b="1" dirty="0">
                <a:solidFill>
                  <a:srgbClr val="000080"/>
                </a:solidFill>
                <a:highlight>
                  <a:srgbClr val="FFFFFF"/>
                </a:highlight>
              </a:rPr>
              <a:t>,</a:t>
            </a:r>
            <a:r>
              <a:rPr lang="en-US" sz="2800" b="0" dirty="0" err="1">
                <a:solidFill>
                  <a:srgbClr val="000000"/>
                </a:solidFill>
                <a:highlight>
                  <a:srgbClr val="FFFFFF"/>
                </a:highlight>
              </a:rPr>
              <a:t>MultinomialNB</a:t>
            </a:r>
            <a:r>
              <a:rPr lang="en-US" sz="2800" b="1" dirty="0">
                <a:solidFill>
                  <a:srgbClr val="000080"/>
                </a:solidFill>
                <a:highlight>
                  <a:srgbClr val="FFFFFF"/>
                </a:highlight>
              </a:rPr>
              <a:t>(</a:t>
            </a:r>
            <a:r>
              <a:rPr lang="en-US" sz="2800" b="0" dirty="0">
                <a:solidFill>
                  <a:srgbClr val="000000"/>
                </a:solidFill>
                <a:highlight>
                  <a:srgbClr val="FFFFFF"/>
                </a:highlight>
              </a:rPr>
              <a:t>alpha</a:t>
            </a:r>
            <a:r>
              <a:rPr lang="en-US" sz="2800" b="1" dirty="0">
                <a:solidFill>
                  <a:srgbClr val="000080"/>
                </a:solidFill>
                <a:highlight>
                  <a:srgbClr val="FFFFFF"/>
                </a:highlight>
              </a:rPr>
              <a:t>=</a:t>
            </a:r>
            <a:r>
              <a:rPr lang="en-US" sz="2800" b="0" dirty="0">
                <a:solidFill>
                  <a:srgbClr val="FF0000"/>
                </a:solidFill>
                <a:highlight>
                  <a:srgbClr val="FFFFFF"/>
                </a:highlight>
              </a:rPr>
              <a:t>1</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a:t>
            </a:r>
            <a:r>
              <a:rPr lang="en-US" sz="2800" b="1" dirty="0">
                <a:solidFill>
                  <a:srgbClr val="000080"/>
                </a:solidFill>
                <a:highlight>
                  <a:srgbClr val="FFFFFF"/>
                </a:highlight>
              </a:rPr>
              <a:t>(</a:t>
            </a:r>
            <a:r>
              <a:rPr lang="en-US" sz="2800" b="0" dirty="0">
                <a:solidFill>
                  <a:srgbClr val="808080"/>
                </a:solidFill>
                <a:highlight>
                  <a:srgbClr val="FFFFFF"/>
                </a:highlight>
              </a:rPr>
              <a:t>'</a:t>
            </a:r>
            <a:r>
              <a:rPr lang="en-US" sz="2800" b="0" dirty="0" err="1">
                <a:solidFill>
                  <a:srgbClr val="808080"/>
                </a:solidFill>
                <a:highlight>
                  <a:srgbClr val="FFFFFF"/>
                </a:highlight>
              </a:rPr>
              <a:t>dtModel</a:t>
            </a:r>
            <a:r>
              <a:rPr lang="en-US" sz="2800" b="0" dirty="0">
                <a:solidFill>
                  <a:srgbClr val="808080"/>
                </a:solidFill>
                <a:highlight>
                  <a:srgbClr val="FFFFFF"/>
                </a:highlight>
              </a:rPr>
              <a:t>'</a:t>
            </a:r>
            <a:r>
              <a:rPr lang="en-US" sz="2800" b="1" dirty="0">
                <a:solidFill>
                  <a:srgbClr val="000080"/>
                </a:solidFill>
                <a:highlight>
                  <a:srgbClr val="FFFFFF"/>
                </a:highlight>
              </a:rPr>
              <a:t>,</a:t>
            </a:r>
            <a:r>
              <a:rPr lang="en-US" sz="2800" b="0" dirty="0" err="1">
                <a:solidFill>
                  <a:srgbClr val="000000"/>
                </a:solidFill>
                <a:highlight>
                  <a:srgbClr val="FFFFFF"/>
                </a:highlight>
              </a:rPr>
              <a:t>DecisionTreeClassifier</a:t>
            </a:r>
            <a:r>
              <a:rPr lang="en-US" sz="2800" b="1" dirty="0">
                <a:solidFill>
                  <a:srgbClr val="000080"/>
                </a:solidFill>
                <a:highlight>
                  <a:srgbClr val="FFFFFF"/>
                </a:highlight>
              </a:rPr>
              <a:t>(</a:t>
            </a:r>
            <a:r>
              <a:rPr lang="en-US" sz="2800" b="0" dirty="0" err="1">
                <a:solidFill>
                  <a:srgbClr val="000000"/>
                </a:solidFill>
                <a:highlight>
                  <a:srgbClr val="FFFFFF"/>
                </a:highlight>
              </a:rPr>
              <a:t>max_depth</a:t>
            </a:r>
            <a:r>
              <a:rPr lang="en-US" sz="2800" b="1" dirty="0">
                <a:solidFill>
                  <a:srgbClr val="000080"/>
                </a:solidFill>
                <a:highlight>
                  <a:srgbClr val="FFFFFF"/>
                </a:highlight>
              </a:rPr>
              <a:t>=</a:t>
            </a:r>
            <a:r>
              <a:rPr lang="en-US" sz="2800" b="0" dirty="0">
                <a:solidFill>
                  <a:srgbClr val="FF0000"/>
                </a:solidFill>
                <a:highlight>
                  <a:srgbClr val="FFFFFF"/>
                </a:highlight>
              </a:rPr>
              <a:t>1</a:t>
            </a:r>
            <a:r>
              <a:rPr lang="en-US" sz="2800" b="1" dirty="0">
                <a:solidFill>
                  <a:srgbClr val="000080"/>
                </a:solidFill>
                <a:highlight>
                  <a:srgbClr val="FFFFFF"/>
                </a:highlight>
              </a:rPr>
              <a:t>))]</a:t>
            </a:r>
            <a:r>
              <a:rPr lang="en-US" sz="2800" b="0" dirty="0">
                <a:solidFill>
                  <a:srgbClr val="000000"/>
                </a:solidFill>
                <a:highlight>
                  <a:srgbClr val="FFFFFF"/>
                </a:highlight>
              </a:rPr>
              <a:t> </a:t>
            </a:r>
          </a:p>
          <a:p>
            <a:endParaRPr lang="en-US" sz="2800" b="0" dirty="0">
              <a:solidFill>
                <a:srgbClr val="000000"/>
              </a:solidFill>
              <a:highlight>
                <a:srgbClr val="FFFFFF"/>
              </a:highlight>
            </a:endParaRPr>
          </a:p>
          <a:p>
            <a:r>
              <a:rPr lang="en-US" sz="2800" b="0" dirty="0" err="1">
                <a:solidFill>
                  <a:srgbClr val="000000"/>
                </a:solidFill>
                <a:highlight>
                  <a:srgbClr val="FFFFFF"/>
                </a:highlight>
              </a:rPr>
              <a:t>stackClassifier</a:t>
            </a:r>
            <a:r>
              <a:rPr lang="en-US" sz="2800" b="0" dirty="0">
                <a:solidFill>
                  <a:srgbClr val="000000"/>
                </a:solidFill>
                <a:highlight>
                  <a:srgbClr val="FFFFFF"/>
                </a:highlight>
              </a:rPr>
              <a:t> </a:t>
            </a:r>
            <a:r>
              <a:rPr lang="en-US" sz="2800" b="1" dirty="0">
                <a:solidFill>
                  <a:srgbClr val="000080"/>
                </a:solidFill>
                <a:highlight>
                  <a:srgbClr val="FFFFFF"/>
                </a:highlight>
              </a:rPr>
              <a:t>=</a:t>
            </a:r>
            <a:r>
              <a:rPr lang="en-US" sz="2800" b="0" dirty="0">
                <a:solidFill>
                  <a:srgbClr val="000000"/>
                </a:solidFill>
                <a:highlight>
                  <a:srgbClr val="FFFFFF"/>
                </a:highlight>
              </a:rPr>
              <a:t> </a:t>
            </a:r>
            <a:r>
              <a:rPr lang="en-US" sz="2800" b="0" dirty="0" err="1">
                <a:solidFill>
                  <a:srgbClr val="000000"/>
                </a:solidFill>
                <a:highlight>
                  <a:srgbClr val="FFFFFF"/>
                </a:highlight>
              </a:rPr>
              <a:t>StackingClassifier</a:t>
            </a:r>
            <a:r>
              <a:rPr lang="en-US" sz="2800" b="1" dirty="0">
                <a:solidFill>
                  <a:srgbClr val="000080"/>
                </a:solidFill>
                <a:highlight>
                  <a:srgbClr val="FFFFFF"/>
                </a:highlight>
              </a:rPr>
              <a:t>(</a:t>
            </a:r>
            <a:r>
              <a:rPr lang="en-US" sz="2800" b="0" dirty="0">
                <a:solidFill>
                  <a:srgbClr val="000000"/>
                </a:solidFill>
                <a:highlight>
                  <a:srgbClr val="FFFFFF"/>
                </a:highlight>
              </a:rPr>
              <a:t>estimators</a:t>
            </a:r>
            <a:r>
              <a:rPr lang="en-US" sz="2800" b="1" dirty="0">
                <a:solidFill>
                  <a:srgbClr val="000080"/>
                </a:solidFill>
                <a:highlight>
                  <a:srgbClr val="FFFFFF"/>
                </a:highlight>
              </a:rPr>
              <a:t>=</a:t>
            </a:r>
            <a:r>
              <a:rPr lang="en-US" sz="2800" b="0" dirty="0">
                <a:solidFill>
                  <a:srgbClr val="000000"/>
                </a:solidFill>
                <a:highlight>
                  <a:srgbClr val="FFFFFF"/>
                </a:highlight>
              </a:rPr>
              <a:t>estimators</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8000"/>
                </a:solidFill>
                <a:highlight>
                  <a:srgbClr val="FFFFFF"/>
                </a:highlight>
              </a:rPr>
              <a:t># Fit data</a:t>
            </a:r>
            <a:endParaRPr lang="en-US" sz="2800" b="0" dirty="0">
              <a:solidFill>
                <a:srgbClr val="000000"/>
              </a:solidFill>
              <a:highlight>
                <a:srgbClr val="FFFFFF"/>
              </a:highlight>
            </a:endParaRPr>
          </a:p>
          <a:p>
            <a:r>
              <a:rPr lang="fr-FR" sz="2800" b="0" dirty="0" err="1">
                <a:solidFill>
                  <a:srgbClr val="000000"/>
                </a:solidFill>
                <a:highlight>
                  <a:srgbClr val="FFFFFF"/>
                </a:highlight>
              </a:rPr>
              <a:t>stackClassifier</a:t>
            </a:r>
            <a:r>
              <a:rPr lang="fr-FR" sz="2800" b="1" dirty="0" err="1">
                <a:solidFill>
                  <a:srgbClr val="000080"/>
                </a:solidFill>
                <a:highlight>
                  <a:srgbClr val="FFFFFF"/>
                </a:highlight>
              </a:rPr>
              <a:t>.</a:t>
            </a:r>
            <a:r>
              <a:rPr lang="fr-FR" sz="2800" b="0" dirty="0" err="1">
                <a:solidFill>
                  <a:srgbClr val="000000"/>
                </a:solidFill>
                <a:highlight>
                  <a:srgbClr val="FFFFFF"/>
                </a:highlight>
              </a:rPr>
              <a:t>fit</a:t>
            </a:r>
            <a:r>
              <a:rPr lang="fr-FR" sz="2800" b="1" dirty="0">
                <a:solidFill>
                  <a:srgbClr val="000080"/>
                </a:solidFill>
                <a:highlight>
                  <a:srgbClr val="FFFFFF"/>
                </a:highlight>
              </a:rPr>
              <a:t>(</a:t>
            </a:r>
            <a:r>
              <a:rPr lang="fr-FR" sz="2800" b="0" dirty="0" err="1">
                <a:solidFill>
                  <a:srgbClr val="000000"/>
                </a:solidFill>
                <a:highlight>
                  <a:srgbClr val="FFFFFF"/>
                </a:highlight>
              </a:rPr>
              <a:t>X_train</a:t>
            </a:r>
            <a:r>
              <a:rPr lang="fr-FR" sz="2800" b="1" dirty="0" err="1">
                <a:solidFill>
                  <a:srgbClr val="000080"/>
                </a:solidFill>
                <a:highlight>
                  <a:srgbClr val="FFFFFF"/>
                </a:highlight>
              </a:rPr>
              <a:t>,</a:t>
            </a:r>
            <a:r>
              <a:rPr lang="fr-FR" sz="2800" b="0" dirty="0" err="1">
                <a:solidFill>
                  <a:srgbClr val="000000"/>
                </a:solidFill>
                <a:highlight>
                  <a:srgbClr val="FFFFFF"/>
                </a:highlight>
              </a:rPr>
              <a:t>y_train</a:t>
            </a:r>
            <a:r>
              <a:rPr lang="fr-FR" sz="2800" b="1" dirty="0">
                <a:solidFill>
                  <a:srgbClr val="000080"/>
                </a:solidFill>
                <a:highlight>
                  <a:srgbClr val="FFFFFF"/>
                </a:highlight>
              </a:rPr>
              <a:t>)</a:t>
            </a:r>
            <a:endParaRPr lang="fr-FR" sz="2800" b="0" dirty="0">
              <a:solidFill>
                <a:srgbClr val="000000"/>
              </a:solidFill>
              <a:highlight>
                <a:srgbClr val="FFFFFF"/>
              </a:highlight>
            </a:endParaRPr>
          </a:p>
          <a:p>
            <a:r>
              <a:rPr lang="en-US" sz="2800" b="0" dirty="0">
                <a:solidFill>
                  <a:srgbClr val="008000"/>
                </a:solidFill>
                <a:highlight>
                  <a:srgbClr val="FFFFFF"/>
                </a:highlight>
              </a:rPr>
              <a:t># Predict testing data</a:t>
            </a:r>
            <a:endParaRPr lang="en-US" sz="2800" b="0" dirty="0">
              <a:solidFill>
                <a:srgbClr val="000000"/>
              </a:solidFill>
              <a:highlight>
                <a:srgbClr val="FFFFFF"/>
              </a:highlight>
            </a:endParaRPr>
          </a:p>
          <a:p>
            <a:r>
              <a:rPr lang="en-US" sz="2800" b="0" dirty="0" err="1">
                <a:solidFill>
                  <a:srgbClr val="000000"/>
                </a:solidFill>
                <a:highlight>
                  <a:srgbClr val="FFFFFF"/>
                </a:highlight>
              </a:rPr>
              <a:t>y_pred</a:t>
            </a:r>
            <a:r>
              <a:rPr lang="en-US" sz="2800" b="0" dirty="0">
                <a:solidFill>
                  <a:srgbClr val="000000"/>
                </a:solidFill>
                <a:highlight>
                  <a:srgbClr val="FFFFFF"/>
                </a:highlight>
              </a:rPr>
              <a:t> </a:t>
            </a:r>
            <a:r>
              <a:rPr lang="en-US" sz="2800" b="1" dirty="0">
                <a:solidFill>
                  <a:srgbClr val="000080"/>
                </a:solidFill>
                <a:highlight>
                  <a:srgbClr val="FFFFFF"/>
                </a:highlight>
              </a:rPr>
              <a:t>=</a:t>
            </a:r>
            <a:r>
              <a:rPr lang="en-US" sz="2800" b="0" dirty="0">
                <a:solidFill>
                  <a:srgbClr val="000000"/>
                </a:solidFill>
                <a:highlight>
                  <a:srgbClr val="FFFFFF"/>
                </a:highlight>
              </a:rPr>
              <a:t> </a:t>
            </a:r>
            <a:r>
              <a:rPr lang="en-US" sz="2800" b="0" dirty="0" err="1">
                <a:solidFill>
                  <a:srgbClr val="000000"/>
                </a:solidFill>
                <a:highlight>
                  <a:srgbClr val="FFFFFF"/>
                </a:highlight>
              </a:rPr>
              <a:t>stackClassifier</a:t>
            </a:r>
            <a:r>
              <a:rPr lang="en-US" sz="2800" b="1" dirty="0" err="1">
                <a:solidFill>
                  <a:srgbClr val="000080"/>
                </a:solidFill>
                <a:highlight>
                  <a:srgbClr val="FFFFFF"/>
                </a:highlight>
              </a:rPr>
              <a:t>.</a:t>
            </a:r>
            <a:r>
              <a:rPr lang="en-US" sz="2800" b="0" dirty="0" err="1">
                <a:solidFill>
                  <a:srgbClr val="000000"/>
                </a:solidFill>
                <a:highlight>
                  <a:srgbClr val="FFFFFF"/>
                </a:highlight>
              </a:rPr>
              <a:t>predict</a:t>
            </a:r>
            <a:r>
              <a:rPr lang="en-US" sz="2800" b="1" dirty="0">
                <a:solidFill>
                  <a:srgbClr val="000080"/>
                </a:solidFill>
                <a:highlight>
                  <a:srgbClr val="FFFFFF"/>
                </a:highlight>
              </a:rPr>
              <a:t>(</a:t>
            </a:r>
            <a:r>
              <a:rPr lang="en-US" sz="2800" b="0" dirty="0" err="1">
                <a:solidFill>
                  <a:srgbClr val="000000"/>
                </a:solidFill>
                <a:highlight>
                  <a:srgbClr val="FFFFFF"/>
                </a:highlight>
              </a:rPr>
              <a:t>X_test</a:t>
            </a:r>
            <a:r>
              <a:rPr lang="en-US" sz="2800" b="1" dirty="0">
                <a:solidFill>
                  <a:srgbClr val="000080"/>
                </a:solidFill>
                <a:highlight>
                  <a:srgbClr val="FFFFFF"/>
                </a:highlight>
              </a:rPr>
              <a:t>)</a:t>
            </a:r>
            <a:endParaRPr lang="en-US" sz="2800" dirty="0"/>
          </a:p>
        </p:txBody>
      </p:sp>
    </p:spTree>
    <p:extLst>
      <p:ext uri="{BB962C8B-B14F-4D97-AF65-F5344CB8AC3E}">
        <p14:creationId xmlns:p14="http://schemas.microsoft.com/office/powerpoint/2010/main" val="1788444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solidFill>
                  <a:srgbClr val="000000"/>
                </a:solidFill>
                <a:latin typeface="Helvetica Neue"/>
              </a:rPr>
              <a:t>Bagging</a:t>
            </a:r>
          </a:p>
          <a:p>
            <a:endParaRPr lang="en-US" dirty="0">
              <a:solidFill>
                <a:srgbClr val="000000"/>
              </a:solidFill>
              <a:latin typeface="Helvetica Neue"/>
            </a:endParaRP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32</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Ensemble learning - </a:t>
            </a:r>
            <a:r>
              <a:rPr lang="en-US" dirty="0" err="1"/>
              <a:t>sklearn</a:t>
            </a:r>
            <a:endParaRPr lang="en-US" dirty="0"/>
          </a:p>
        </p:txBody>
      </p:sp>
      <p:sp>
        <p:nvSpPr>
          <p:cNvPr id="7" name="TextBox 6">
            <a:extLst>
              <a:ext uri="{FF2B5EF4-FFF2-40B4-BE49-F238E27FC236}">
                <a16:creationId xmlns:a16="http://schemas.microsoft.com/office/drawing/2014/main" id="{D3F84DB0-77E4-4642-9864-6CF2CDDC5378}"/>
              </a:ext>
            </a:extLst>
          </p:cNvPr>
          <p:cNvSpPr txBox="1"/>
          <p:nvPr/>
        </p:nvSpPr>
        <p:spPr>
          <a:xfrm>
            <a:off x="856185" y="2493367"/>
            <a:ext cx="13037261" cy="6124754"/>
          </a:xfrm>
          <a:prstGeom prst="rect">
            <a:avLst/>
          </a:prstGeom>
          <a:noFill/>
        </p:spPr>
        <p:txBody>
          <a:bodyPr wrap="square">
            <a:spAutoFit/>
          </a:bodyPr>
          <a:lstStyle/>
          <a:p>
            <a:r>
              <a:rPr lang="en-US" sz="2800" b="1" dirty="0">
                <a:solidFill>
                  <a:srgbClr val="0000FF"/>
                </a:solidFill>
                <a:highlight>
                  <a:srgbClr val="FFFFFF"/>
                </a:highlight>
              </a:rPr>
              <a:t>from</a:t>
            </a:r>
            <a:r>
              <a:rPr lang="en-US" sz="2800" b="0" dirty="0">
                <a:solidFill>
                  <a:srgbClr val="000000"/>
                </a:solidFill>
                <a:highlight>
                  <a:srgbClr val="FFFFFF"/>
                </a:highlight>
              </a:rPr>
              <a:t> </a:t>
            </a:r>
            <a:r>
              <a:rPr lang="en-US" sz="2800" b="0" dirty="0" err="1">
                <a:solidFill>
                  <a:srgbClr val="000000"/>
                </a:solidFill>
                <a:highlight>
                  <a:srgbClr val="FFFFFF"/>
                </a:highlight>
              </a:rPr>
              <a:t>sklearn</a:t>
            </a:r>
            <a:r>
              <a:rPr lang="en-US" sz="2800" b="1" dirty="0" err="1">
                <a:solidFill>
                  <a:srgbClr val="000080"/>
                </a:solidFill>
                <a:highlight>
                  <a:srgbClr val="FFFFFF"/>
                </a:highlight>
              </a:rPr>
              <a:t>.</a:t>
            </a:r>
            <a:r>
              <a:rPr lang="en-US" sz="2800" b="0" dirty="0" err="1">
                <a:solidFill>
                  <a:srgbClr val="000000"/>
                </a:solidFill>
                <a:highlight>
                  <a:srgbClr val="FFFFFF"/>
                </a:highlight>
              </a:rPr>
              <a:t>linear_model</a:t>
            </a:r>
            <a:r>
              <a:rPr lang="en-US" sz="2800" b="0" dirty="0">
                <a:solidFill>
                  <a:srgbClr val="000000"/>
                </a:solidFill>
                <a:highlight>
                  <a:srgbClr val="FFFFFF"/>
                </a:highlight>
              </a:rPr>
              <a:t> </a:t>
            </a:r>
            <a:r>
              <a:rPr lang="en-US" sz="2800" b="1" dirty="0">
                <a:solidFill>
                  <a:srgbClr val="0000FF"/>
                </a:solidFill>
                <a:highlight>
                  <a:srgbClr val="FFFFFF"/>
                </a:highlight>
              </a:rPr>
              <a:t>import</a:t>
            </a:r>
            <a:r>
              <a:rPr lang="en-US" sz="2800" b="0" dirty="0">
                <a:solidFill>
                  <a:srgbClr val="000000"/>
                </a:solidFill>
                <a:highlight>
                  <a:srgbClr val="FFFFFF"/>
                </a:highlight>
              </a:rPr>
              <a:t> </a:t>
            </a:r>
            <a:r>
              <a:rPr lang="en-US" sz="2800" b="0" dirty="0" err="1">
                <a:solidFill>
                  <a:srgbClr val="000000"/>
                </a:solidFill>
                <a:highlight>
                  <a:srgbClr val="FFFFFF"/>
                </a:highlight>
              </a:rPr>
              <a:t>LogisticRegression</a:t>
            </a:r>
            <a:endParaRPr lang="en-US" sz="2800" b="0" dirty="0">
              <a:solidFill>
                <a:srgbClr val="000000"/>
              </a:solidFill>
              <a:highlight>
                <a:srgbClr val="FFFFFF"/>
              </a:highlight>
            </a:endParaRPr>
          </a:p>
          <a:p>
            <a:r>
              <a:rPr lang="en-US" sz="2800" b="1" dirty="0">
                <a:solidFill>
                  <a:srgbClr val="0000FF"/>
                </a:solidFill>
                <a:highlight>
                  <a:srgbClr val="FFFFFF"/>
                </a:highlight>
              </a:rPr>
              <a:t>from</a:t>
            </a:r>
            <a:r>
              <a:rPr lang="en-US" sz="2800" b="0" dirty="0">
                <a:solidFill>
                  <a:srgbClr val="000000"/>
                </a:solidFill>
                <a:highlight>
                  <a:srgbClr val="FFFFFF"/>
                </a:highlight>
              </a:rPr>
              <a:t> </a:t>
            </a:r>
            <a:r>
              <a:rPr lang="en-US" sz="2800" b="0" dirty="0" err="1">
                <a:solidFill>
                  <a:srgbClr val="000000"/>
                </a:solidFill>
                <a:highlight>
                  <a:srgbClr val="FFFFFF"/>
                </a:highlight>
              </a:rPr>
              <a:t>sklearn</a:t>
            </a:r>
            <a:r>
              <a:rPr lang="en-US" sz="2800" b="1" dirty="0" err="1">
                <a:solidFill>
                  <a:srgbClr val="000080"/>
                </a:solidFill>
                <a:highlight>
                  <a:srgbClr val="FFFFFF"/>
                </a:highlight>
              </a:rPr>
              <a:t>.</a:t>
            </a:r>
            <a:r>
              <a:rPr lang="en-US" sz="2800" b="0" dirty="0" err="1">
                <a:solidFill>
                  <a:srgbClr val="000000"/>
                </a:solidFill>
                <a:highlight>
                  <a:srgbClr val="FFFFFF"/>
                </a:highlight>
              </a:rPr>
              <a:t>ensemble</a:t>
            </a:r>
            <a:r>
              <a:rPr lang="en-US" sz="2800" b="0" dirty="0">
                <a:solidFill>
                  <a:srgbClr val="000000"/>
                </a:solidFill>
                <a:highlight>
                  <a:srgbClr val="FFFFFF"/>
                </a:highlight>
              </a:rPr>
              <a:t> </a:t>
            </a:r>
            <a:r>
              <a:rPr lang="en-US" sz="2800" b="1" dirty="0">
                <a:solidFill>
                  <a:srgbClr val="0000FF"/>
                </a:solidFill>
                <a:highlight>
                  <a:srgbClr val="FFFFFF"/>
                </a:highlight>
              </a:rPr>
              <a:t>import</a:t>
            </a:r>
            <a:r>
              <a:rPr lang="en-US" sz="2800" b="0" dirty="0">
                <a:solidFill>
                  <a:srgbClr val="000000"/>
                </a:solidFill>
                <a:highlight>
                  <a:srgbClr val="FFFFFF"/>
                </a:highlight>
              </a:rPr>
              <a:t> </a:t>
            </a:r>
            <a:r>
              <a:rPr lang="en-US" sz="2800" b="0" dirty="0" err="1">
                <a:solidFill>
                  <a:srgbClr val="000000"/>
                </a:solidFill>
                <a:highlight>
                  <a:srgbClr val="FFFFFF"/>
                </a:highlight>
              </a:rPr>
              <a:t>BaggingClassifier</a:t>
            </a:r>
            <a:endParaRPr lang="en-US" sz="2800" b="0" dirty="0">
              <a:solidFill>
                <a:srgbClr val="000000"/>
              </a:solidFill>
              <a:highlight>
                <a:srgbClr val="FFFFFF"/>
              </a:highlight>
            </a:endParaRPr>
          </a:p>
          <a:p>
            <a:endParaRPr lang="en-US" sz="2800" b="0" dirty="0">
              <a:solidFill>
                <a:srgbClr val="000000"/>
              </a:solidFill>
              <a:highlight>
                <a:srgbClr val="FFFFFF"/>
              </a:highlight>
            </a:endParaRPr>
          </a:p>
          <a:p>
            <a:r>
              <a:rPr lang="en-US" sz="2800" b="0" dirty="0">
                <a:solidFill>
                  <a:srgbClr val="008000"/>
                </a:solidFill>
                <a:highlight>
                  <a:srgbClr val="FFFFFF"/>
                </a:highlight>
              </a:rPr>
              <a:t># Bagging with logistic regression</a:t>
            </a:r>
            <a:endParaRPr lang="en-US" sz="2800" b="0" dirty="0">
              <a:solidFill>
                <a:srgbClr val="000000"/>
              </a:solidFill>
              <a:highlight>
                <a:srgbClr val="FFFFFF"/>
              </a:highlight>
            </a:endParaRPr>
          </a:p>
          <a:p>
            <a:r>
              <a:rPr lang="en-US" sz="2800" b="0" dirty="0" err="1">
                <a:solidFill>
                  <a:srgbClr val="000000"/>
                </a:solidFill>
                <a:highlight>
                  <a:srgbClr val="FFFFFF"/>
                </a:highlight>
              </a:rPr>
              <a:t>number_of_estimators</a:t>
            </a:r>
            <a:r>
              <a:rPr lang="en-US" sz="2800" b="0" dirty="0">
                <a:solidFill>
                  <a:srgbClr val="000000"/>
                </a:solidFill>
                <a:highlight>
                  <a:srgbClr val="FFFFFF"/>
                </a:highlight>
              </a:rPr>
              <a:t> </a:t>
            </a:r>
            <a:r>
              <a:rPr lang="en-US" sz="2800" b="1" dirty="0">
                <a:solidFill>
                  <a:srgbClr val="000080"/>
                </a:solidFill>
                <a:highlight>
                  <a:srgbClr val="FFFFFF"/>
                </a:highlight>
              </a:rPr>
              <a:t>=</a:t>
            </a:r>
            <a:r>
              <a:rPr lang="en-US" sz="2800" b="0" dirty="0">
                <a:solidFill>
                  <a:srgbClr val="000000"/>
                </a:solidFill>
                <a:highlight>
                  <a:srgbClr val="FFFFFF"/>
                </a:highlight>
              </a:rPr>
              <a:t> </a:t>
            </a:r>
            <a:r>
              <a:rPr lang="en-US" sz="2800" b="0" dirty="0">
                <a:solidFill>
                  <a:srgbClr val="FF0000"/>
                </a:solidFill>
                <a:highlight>
                  <a:srgbClr val="FFFFFF"/>
                </a:highlight>
              </a:rPr>
              <a:t>100</a:t>
            </a:r>
            <a:endParaRPr lang="en-US" sz="2800" b="0" dirty="0">
              <a:solidFill>
                <a:srgbClr val="000000"/>
              </a:solidFill>
              <a:highlight>
                <a:srgbClr val="FFFFFF"/>
              </a:highlight>
            </a:endParaRPr>
          </a:p>
          <a:p>
            <a:r>
              <a:rPr lang="it-IT" sz="2800" b="0" dirty="0">
                <a:solidFill>
                  <a:srgbClr val="000000"/>
                </a:solidFill>
                <a:highlight>
                  <a:srgbClr val="FFFFFF"/>
                </a:highlight>
              </a:rPr>
              <a:t>baseModel </a:t>
            </a:r>
            <a:r>
              <a:rPr lang="it-IT" sz="2800" b="1" dirty="0">
                <a:solidFill>
                  <a:srgbClr val="000080"/>
                </a:solidFill>
                <a:highlight>
                  <a:srgbClr val="FFFFFF"/>
                </a:highlight>
              </a:rPr>
              <a:t>=</a:t>
            </a:r>
            <a:r>
              <a:rPr lang="it-IT" sz="2800" b="0" dirty="0">
                <a:solidFill>
                  <a:srgbClr val="000000"/>
                </a:solidFill>
                <a:highlight>
                  <a:srgbClr val="FFFFFF"/>
                </a:highlight>
              </a:rPr>
              <a:t> LogisticRegression</a:t>
            </a:r>
            <a:r>
              <a:rPr lang="it-IT" sz="2800" b="1" dirty="0">
                <a:solidFill>
                  <a:srgbClr val="000080"/>
                </a:solidFill>
                <a:highlight>
                  <a:srgbClr val="FFFFFF"/>
                </a:highlight>
              </a:rPr>
              <a:t>(</a:t>
            </a:r>
            <a:r>
              <a:rPr lang="it-IT" sz="2800" b="0" dirty="0">
                <a:solidFill>
                  <a:srgbClr val="000000"/>
                </a:solidFill>
                <a:highlight>
                  <a:srgbClr val="FFFFFF"/>
                </a:highlight>
              </a:rPr>
              <a:t>C</a:t>
            </a:r>
            <a:r>
              <a:rPr lang="it-IT" sz="2800" b="1" dirty="0">
                <a:solidFill>
                  <a:srgbClr val="000080"/>
                </a:solidFill>
                <a:highlight>
                  <a:srgbClr val="FFFFFF"/>
                </a:highlight>
              </a:rPr>
              <a:t>=</a:t>
            </a:r>
            <a:r>
              <a:rPr lang="it-IT" sz="2800" b="0" dirty="0">
                <a:solidFill>
                  <a:srgbClr val="FF0000"/>
                </a:solidFill>
                <a:highlight>
                  <a:srgbClr val="FFFFFF"/>
                </a:highlight>
              </a:rPr>
              <a:t>5</a:t>
            </a:r>
            <a:r>
              <a:rPr lang="it-IT" sz="2800" b="1" dirty="0">
                <a:solidFill>
                  <a:srgbClr val="000080"/>
                </a:solidFill>
                <a:highlight>
                  <a:srgbClr val="FFFFFF"/>
                </a:highlight>
              </a:rPr>
              <a:t>,</a:t>
            </a:r>
            <a:r>
              <a:rPr lang="it-IT" sz="2800" b="0" dirty="0">
                <a:solidFill>
                  <a:srgbClr val="000000"/>
                </a:solidFill>
                <a:highlight>
                  <a:srgbClr val="FFFFFF"/>
                </a:highlight>
              </a:rPr>
              <a:t>solver</a:t>
            </a:r>
            <a:r>
              <a:rPr lang="it-IT" sz="2800" b="1" dirty="0">
                <a:solidFill>
                  <a:srgbClr val="000080"/>
                </a:solidFill>
                <a:highlight>
                  <a:srgbClr val="FFFFFF"/>
                </a:highlight>
              </a:rPr>
              <a:t>=</a:t>
            </a:r>
            <a:r>
              <a:rPr lang="it-IT" sz="2800" b="0" dirty="0">
                <a:solidFill>
                  <a:srgbClr val="808080"/>
                </a:solidFill>
                <a:highlight>
                  <a:srgbClr val="FFFFFF"/>
                </a:highlight>
              </a:rPr>
              <a:t>'liblinear'</a:t>
            </a:r>
            <a:r>
              <a:rPr lang="it-IT" sz="2800" b="1" dirty="0">
                <a:solidFill>
                  <a:srgbClr val="000080"/>
                </a:solidFill>
                <a:highlight>
                  <a:srgbClr val="FFFFFF"/>
                </a:highlight>
              </a:rPr>
              <a:t>)</a:t>
            </a:r>
            <a:endParaRPr lang="it-IT" sz="2800" b="0" dirty="0">
              <a:solidFill>
                <a:srgbClr val="000000"/>
              </a:solidFill>
              <a:highlight>
                <a:srgbClr val="FFFFFF"/>
              </a:highlight>
            </a:endParaRPr>
          </a:p>
          <a:p>
            <a:endParaRPr lang="en-US" sz="2800" b="0" dirty="0">
              <a:solidFill>
                <a:srgbClr val="000000"/>
              </a:solidFill>
              <a:highlight>
                <a:srgbClr val="FFFFFF"/>
              </a:highlight>
            </a:endParaRPr>
          </a:p>
          <a:p>
            <a:r>
              <a:rPr lang="en-US" sz="2800" b="0" dirty="0" err="1">
                <a:solidFill>
                  <a:srgbClr val="000000"/>
                </a:solidFill>
                <a:highlight>
                  <a:srgbClr val="FFFFFF"/>
                </a:highlight>
              </a:rPr>
              <a:t>lregbagging</a:t>
            </a:r>
            <a:r>
              <a:rPr lang="en-US" sz="2800" b="0" dirty="0">
                <a:solidFill>
                  <a:srgbClr val="000000"/>
                </a:solidFill>
                <a:highlight>
                  <a:srgbClr val="FFFFFF"/>
                </a:highlight>
              </a:rPr>
              <a:t> </a:t>
            </a:r>
            <a:r>
              <a:rPr lang="en-US" sz="2800" b="1" dirty="0">
                <a:solidFill>
                  <a:srgbClr val="000080"/>
                </a:solidFill>
                <a:highlight>
                  <a:srgbClr val="FFFFFF"/>
                </a:highlight>
              </a:rPr>
              <a:t>=</a:t>
            </a:r>
            <a:r>
              <a:rPr lang="en-US" sz="2800" b="0" dirty="0">
                <a:solidFill>
                  <a:srgbClr val="000000"/>
                </a:solidFill>
                <a:highlight>
                  <a:srgbClr val="FFFFFF"/>
                </a:highlight>
              </a:rPr>
              <a:t> </a:t>
            </a:r>
            <a:r>
              <a:rPr lang="en-US" sz="2800" b="0" dirty="0" err="1">
                <a:solidFill>
                  <a:srgbClr val="000000"/>
                </a:solidFill>
                <a:highlight>
                  <a:srgbClr val="FFFFFF"/>
                </a:highlight>
              </a:rPr>
              <a:t>BaggingClassifier</a:t>
            </a:r>
            <a:r>
              <a:rPr lang="en-US" sz="2800" b="1" dirty="0">
                <a:solidFill>
                  <a:srgbClr val="000080"/>
                </a:solidFill>
                <a:highlight>
                  <a:srgbClr val="FFFFFF"/>
                </a:highlight>
              </a:rPr>
              <a:t>(</a:t>
            </a:r>
            <a:r>
              <a:rPr lang="en-US" sz="2800" b="0" dirty="0" err="1">
                <a:solidFill>
                  <a:srgbClr val="000000"/>
                </a:solidFill>
                <a:highlight>
                  <a:srgbClr val="FFFFFF"/>
                </a:highlight>
              </a:rPr>
              <a:t>base_estimator</a:t>
            </a:r>
            <a:r>
              <a:rPr lang="en-US" sz="2800" b="1" dirty="0">
                <a:solidFill>
                  <a:srgbClr val="000080"/>
                </a:solidFill>
                <a:highlight>
                  <a:srgbClr val="FFFFFF"/>
                </a:highlight>
              </a:rPr>
              <a:t>=</a:t>
            </a:r>
            <a:r>
              <a:rPr lang="en-US" sz="2800" b="0" dirty="0" err="1">
                <a:solidFill>
                  <a:srgbClr val="000000"/>
                </a:solidFill>
                <a:highlight>
                  <a:srgbClr val="FFFFFF"/>
                </a:highlight>
              </a:rPr>
              <a:t>baseModel</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a:t>
            </a:r>
            <a:r>
              <a:rPr lang="en-US" sz="2800" b="0" dirty="0" err="1">
                <a:solidFill>
                  <a:srgbClr val="000000"/>
                </a:solidFill>
                <a:highlight>
                  <a:srgbClr val="FFFFFF"/>
                </a:highlight>
              </a:rPr>
              <a:t>n_estimators</a:t>
            </a:r>
            <a:r>
              <a:rPr lang="en-US" sz="2800" b="1" dirty="0">
                <a:solidFill>
                  <a:srgbClr val="000080"/>
                </a:solidFill>
                <a:highlight>
                  <a:srgbClr val="FFFFFF"/>
                </a:highlight>
              </a:rPr>
              <a:t>=</a:t>
            </a:r>
            <a:r>
              <a:rPr lang="en-US" sz="2800" b="0" dirty="0" err="1">
                <a:solidFill>
                  <a:srgbClr val="000000"/>
                </a:solidFill>
                <a:highlight>
                  <a:srgbClr val="FFFFFF"/>
                </a:highlight>
              </a:rPr>
              <a:t>number_of_estimators</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0000"/>
                </a:solidFill>
                <a:highlight>
                  <a:srgbClr val="FFFFFF"/>
                </a:highlight>
              </a:rPr>
              <a:t>										</a:t>
            </a:r>
            <a:r>
              <a:rPr lang="en-US" sz="2800" b="0" dirty="0" err="1">
                <a:solidFill>
                  <a:srgbClr val="000000"/>
                </a:solidFill>
                <a:highlight>
                  <a:srgbClr val="FFFFFF"/>
                </a:highlight>
              </a:rPr>
              <a:t>max_features</a:t>
            </a:r>
            <a:r>
              <a:rPr lang="en-US" sz="2800" b="1" dirty="0">
                <a:solidFill>
                  <a:srgbClr val="000080"/>
                </a:solidFill>
                <a:highlight>
                  <a:srgbClr val="FFFFFF"/>
                </a:highlight>
              </a:rPr>
              <a:t>=</a:t>
            </a:r>
            <a:r>
              <a:rPr lang="en-US" sz="2800" b="0" dirty="0">
                <a:solidFill>
                  <a:srgbClr val="FF0000"/>
                </a:solidFill>
                <a:highlight>
                  <a:srgbClr val="FFFFFF"/>
                </a:highlight>
              </a:rPr>
              <a:t>2</a:t>
            </a:r>
            <a:r>
              <a:rPr lang="en-US" sz="2800" b="1" dirty="0">
                <a:solidFill>
                  <a:srgbClr val="000080"/>
                </a:solidFill>
                <a:highlight>
                  <a:srgbClr val="FFFFFF"/>
                </a:highlight>
              </a:rPr>
              <a:t>)</a:t>
            </a:r>
            <a:endParaRPr lang="en-US" sz="2800" b="0" dirty="0">
              <a:solidFill>
                <a:srgbClr val="000000"/>
              </a:solidFill>
              <a:highlight>
                <a:srgbClr val="FFFFFF"/>
              </a:highlight>
            </a:endParaRPr>
          </a:p>
          <a:p>
            <a:r>
              <a:rPr lang="en-US" sz="2800" b="0" dirty="0">
                <a:solidFill>
                  <a:srgbClr val="008000"/>
                </a:solidFill>
                <a:highlight>
                  <a:srgbClr val="FFFFFF"/>
                </a:highlight>
              </a:rPr>
              <a:t># Fit our training data</a:t>
            </a:r>
            <a:endParaRPr lang="en-US" sz="2800" b="0" dirty="0">
              <a:solidFill>
                <a:srgbClr val="000000"/>
              </a:solidFill>
              <a:highlight>
                <a:srgbClr val="FFFFFF"/>
              </a:highlight>
            </a:endParaRPr>
          </a:p>
          <a:p>
            <a:r>
              <a:rPr lang="fr-FR" sz="2800" b="0" dirty="0" err="1">
                <a:solidFill>
                  <a:srgbClr val="000000"/>
                </a:solidFill>
                <a:highlight>
                  <a:srgbClr val="FFFFFF"/>
                </a:highlight>
              </a:rPr>
              <a:t>lregbagging</a:t>
            </a:r>
            <a:r>
              <a:rPr lang="fr-FR" sz="2800" b="1" dirty="0" err="1">
                <a:solidFill>
                  <a:srgbClr val="000080"/>
                </a:solidFill>
                <a:highlight>
                  <a:srgbClr val="FFFFFF"/>
                </a:highlight>
              </a:rPr>
              <a:t>.</a:t>
            </a:r>
            <a:r>
              <a:rPr lang="fr-FR" sz="2800" b="0" dirty="0" err="1">
                <a:solidFill>
                  <a:srgbClr val="000000"/>
                </a:solidFill>
                <a:highlight>
                  <a:srgbClr val="FFFFFF"/>
                </a:highlight>
              </a:rPr>
              <a:t>fit</a:t>
            </a:r>
            <a:r>
              <a:rPr lang="fr-FR" sz="2800" b="1" dirty="0">
                <a:solidFill>
                  <a:srgbClr val="000080"/>
                </a:solidFill>
                <a:highlight>
                  <a:srgbClr val="FFFFFF"/>
                </a:highlight>
              </a:rPr>
              <a:t>(</a:t>
            </a:r>
            <a:r>
              <a:rPr lang="fr-FR" sz="2800" b="0" dirty="0" err="1">
                <a:solidFill>
                  <a:srgbClr val="000000"/>
                </a:solidFill>
                <a:highlight>
                  <a:srgbClr val="FFFFFF"/>
                </a:highlight>
              </a:rPr>
              <a:t>X_train</a:t>
            </a:r>
            <a:r>
              <a:rPr lang="fr-FR" sz="2800" b="1" dirty="0" err="1">
                <a:solidFill>
                  <a:srgbClr val="000080"/>
                </a:solidFill>
                <a:highlight>
                  <a:srgbClr val="FFFFFF"/>
                </a:highlight>
              </a:rPr>
              <a:t>,</a:t>
            </a:r>
            <a:r>
              <a:rPr lang="fr-FR" sz="2800" b="0" dirty="0" err="1">
                <a:solidFill>
                  <a:srgbClr val="000000"/>
                </a:solidFill>
                <a:highlight>
                  <a:srgbClr val="FFFFFF"/>
                </a:highlight>
              </a:rPr>
              <a:t>y_train</a:t>
            </a:r>
            <a:r>
              <a:rPr lang="fr-FR" sz="2800" b="1" dirty="0">
                <a:solidFill>
                  <a:srgbClr val="000080"/>
                </a:solidFill>
                <a:highlight>
                  <a:srgbClr val="FFFFFF"/>
                </a:highlight>
              </a:rPr>
              <a:t>)</a:t>
            </a:r>
            <a:endParaRPr lang="fr-FR" sz="2800" b="0" dirty="0">
              <a:solidFill>
                <a:srgbClr val="000000"/>
              </a:solidFill>
              <a:highlight>
                <a:srgbClr val="FFFFFF"/>
              </a:highlight>
            </a:endParaRPr>
          </a:p>
          <a:p>
            <a:r>
              <a:rPr lang="en-US" sz="2800" b="0" dirty="0">
                <a:solidFill>
                  <a:srgbClr val="008000"/>
                </a:solidFill>
                <a:highlight>
                  <a:srgbClr val="FFFFFF"/>
                </a:highlight>
              </a:rPr>
              <a:t># Predict testing data</a:t>
            </a:r>
            <a:endParaRPr lang="en-US" sz="2800" b="0" dirty="0">
              <a:solidFill>
                <a:srgbClr val="000000"/>
              </a:solidFill>
              <a:highlight>
                <a:srgbClr val="FFFFFF"/>
              </a:highlight>
            </a:endParaRPr>
          </a:p>
          <a:p>
            <a:r>
              <a:rPr lang="en-US" sz="2800" b="0" dirty="0" err="1">
                <a:solidFill>
                  <a:srgbClr val="000000"/>
                </a:solidFill>
                <a:highlight>
                  <a:srgbClr val="FFFFFF"/>
                </a:highlight>
              </a:rPr>
              <a:t>y_pred</a:t>
            </a:r>
            <a:r>
              <a:rPr lang="en-US" sz="2800" b="0" dirty="0">
                <a:solidFill>
                  <a:srgbClr val="000000"/>
                </a:solidFill>
                <a:highlight>
                  <a:srgbClr val="FFFFFF"/>
                </a:highlight>
              </a:rPr>
              <a:t> </a:t>
            </a:r>
            <a:r>
              <a:rPr lang="en-US" sz="2800" b="1" dirty="0">
                <a:solidFill>
                  <a:srgbClr val="000080"/>
                </a:solidFill>
                <a:highlight>
                  <a:srgbClr val="FFFFFF"/>
                </a:highlight>
              </a:rPr>
              <a:t>=</a:t>
            </a:r>
            <a:r>
              <a:rPr lang="en-US" sz="2800" b="0" dirty="0">
                <a:solidFill>
                  <a:srgbClr val="000000"/>
                </a:solidFill>
                <a:highlight>
                  <a:srgbClr val="FFFFFF"/>
                </a:highlight>
              </a:rPr>
              <a:t> </a:t>
            </a:r>
            <a:r>
              <a:rPr lang="en-US" sz="2800" b="0" dirty="0" err="1">
                <a:solidFill>
                  <a:srgbClr val="000000"/>
                </a:solidFill>
                <a:highlight>
                  <a:srgbClr val="FFFFFF"/>
                </a:highlight>
              </a:rPr>
              <a:t>lregbagging</a:t>
            </a:r>
            <a:r>
              <a:rPr lang="en-US" sz="2800" b="1" dirty="0" err="1">
                <a:solidFill>
                  <a:srgbClr val="000080"/>
                </a:solidFill>
                <a:highlight>
                  <a:srgbClr val="FFFFFF"/>
                </a:highlight>
              </a:rPr>
              <a:t>.</a:t>
            </a:r>
            <a:r>
              <a:rPr lang="en-US" sz="2800" b="0" dirty="0" err="1">
                <a:solidFill>
                  <a:srgbClr val="000000"/>
                </a:solidFill>
                <a:highlight>
                  <a:srgbClr val="FFFFFF"/>
                </a:highlight>
              </a:rPr>
              <a:t>predict</a:t>
            </a:r>
            <a:r>
              <a:rPr lang="en-US" sz="2800" b="1" dirty="0">
                <a:solidFill>
                  <a:srgbClr val="000080"/>
                </a:solidFill>
                <a:highlight>
                  <a:srgbClr val="FFFFFF"/>
                </a:highlight>
              </a:rPr>
              <a:t>(</a:t>
            </a:r>
            <a:r>
              <a:rPr lang="en-US" sz="2800" b="0" dirty="0" err="1">
                <a:solidFill>
                  <a:srgbClr val="000000"/>
                </a:solidFill>
                <a:highlight>
                  <a:srgbClr val="FFFFFF"/>
                </a:highlight>
              </a:rPr>
              <a:t>X_test</a:t>
            </a:r>
            <a:r>
              <a:rPr lang="en-US" sz="2800" b="1" dirty="0">
                <a:solidFill>
                  <a:srgbClr val="000080"/>
                </a:solidFill>
                <a:highlight>
                  <a:srgbClr val="FFFFFF"/>
                </a:highlight>
              </a:rPr>
              <a:t>)</a:t>
            </a:r>
            <a:endParaRPr lang="en-US" sz="2800" dirty="0"/>
          </a:p>
        </p:txBody>
      </p:sp>
    </p:spTree>
    <p:extLst>
      <p:ext uri="{BB962C8B-B14F-4D97-AF65-F5344CB8AC3E}">
        <p14:creationId xmlns:p14="http://schemas.microsoft.com/office/powerpoint/2010/main" val="962679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856185" y="1752321"/>
            <a:ext cx="16575629" cy="6103800"/>
          </a:xfrm>
        </p:spPr>
        <p:txBody>
          <a:bodyPr/>
          <a:lstStyle/>
          <a:p>
            <a:r>
              <a:rPr lang="en-US" b="1" dirty="0">
                <a:solidFill>
                  <a:srgbClr val="000000"/>
                </a:solidFill>
                <a:latin typeface="Helvetica Neue"/>
              </a:rPr>
              <a:t>Boosting</a:t>
            </a:r>
          </a:p>
          <a:p>
            <a:endParaRPr lang="en-US" dirty="0">
              <a:solidFill>
                <a:srgbClr val="000000"/>
              </a:solidFill>
              <a:latin typeface="Helvetica Neue"/>
            </a:endParaRP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33</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Ensemble learning - </a:t>
            </a:r>
            <a:r>
              <a:rPr lang="en-US" dirty="0" err="1"/>
              <a:t>sklearn</a:t>
            </a:r>
            <a:endParaRPr lang="en-US" dirty="0"/>
          </a:p>
        </p:txBody>
      </p:sp>
      <p:sp>
        <p:nvSpPr>
          <p:cNvPr id="8" name="TextBox 7">
            <a:extLst>
              <a:ext uri="{FF2B5EF4-FFF2-40B4-BE49-F238E27FC236}">
                <a16:creationId xmlns:a16="http://schemas.microsoft.com/office/drawing/2014/main" id="{7C8B4D2D-1B9A-41DA-AA98-60B780F72504}"/>
              </a:ext>
            </a:extLst>
          </p:cNvPr>
          <p:cNvSpPr txBox="1"/>
          <p:nvPr/>
        </p:nvSpPr>
        <p:spPr>
          <a:xfrm>
            <a:off x="856184" y="2603618"/>
            <a:ext cx="15029809" cy="3970318"/>
          </a:xfrm>
          <a:prstGeom prst="rect">
            <a:avLst/>
          </a:prstGeom>
          <a:noFill/>
        </p:spPr>
        <p:txBody>
          <a:bodyPr wrap="square">
            <a:spAutoFit/>
          </a:bodyPr>
          <a:lstStyle/>
          <a:p>
            <a:r>
              <a:rPr lang="en-US" sz="2800" b="1" dirty="0">
                <a:solidFill>
                  <a:srgbClr val="0000FF"/>
                </a:solidFill>
                <a:highlight>
                  <a:srgbClr val="FFFFFF"/>
                </a:highlight>
              </a:rPr>
              <a:t>from</a:t>
            </a:r>
            <a:r>
              <a:rPr lang="en-US" sz="2800" b="0" dirty="0">
                <a:solidFill>
                  <a:srgbClr val="000000"/>
                </a:solidFill>
                <a:highlight>
                  <a:srgbClr val="FFFFFF"/>
                </a:highlight>
              </a:rPr>
              <a:t> </a:t>
            </a:r>
            <a:r>
              <a:rPr lang="en-US" sz="2800" b="0" dirty="0" err="1">
                <a:solidFill>
                  <a:srgbClr val="000000"/>
                </a:solidFill>
                <a:highlight>
                  <a:srgbClr val="FFFFFF"/>
                </a:highlight>
              </a:rPr>
              <a:t>sklearn</a:t>
            </a:r>
            <a:r>
              <a:rPr lang="en-US" sz="2800" b="1" dirty="0" err="1">
                <a:solidFill>
                  <a:srgbClr val="000080"/>
                </a:solidFill>
                <a:highlight>
                  <a:srgbClr val="FFFFFF"/>
                </a:highlight>
              </a:rPr>
              <a:t>.</a:t>
            </a:r>
            <a:r>
              <a:rPr lang="en-US" sz="2800" b="0" dirty="0" err="1">
                <a:solidFill>
                  <a:srgbClr val="000000"/>
                </a:solidFill>
                <a:highlight>
                  <a:srgbClr val="FFFFFF"/>
                </a:highlight>
              </a:rPr>
              <a:t>ensemble</a:t>
            </a:r>
            <a:r>
              <a:rPr lang="en-US" sz="2800" b="0" dirty="0">
                <a:solidFill>
                  <a:srgbClr val="000000"/>
                </a:solidFill>
                <a:highlight>
                  <a:srgbClr val="FFFFFF"/>
                </a:highlight>
              </a:rPr>
              <a:t> </a:t>
            </a:r>
            <a:r>
              <a:rPr lang="en-US" sz="2800" b="1" dirty="0">
                <a:solidFill>
                  <a:srgbClr val="0000FF"/>
                </a:solidFill>
                <a:highlight>
                  <a:srgbClr val="FFFFFF"/>
                </a:highlight>
              </a:rPr>
              <a:t>import</a:t>
            </a:r>
            <a:r>
              <a:rPr lang="en-US" sz="2800" b="0" dirty="0">
                <a:solidFill>
                  <a:srgbClr val="000000"/>
                </a:solidFill>
                <a:highlight>
                  <a:srgbClr val="FFFFFF"/>
                </a:highlight>
              </a:rPr>
              <a:t> </a:t>
            </a:r>
            <a:r>
              <a:rPr lang="en-US" sz="2800" b="0" dirty="0" err="1">
                <a:solidFill>
                  <a:srgbClr val="000000"/>
                </a:solidFill>
                <a:highlight>
                  <a:srgbClr val="FFFFFF"/>
                </a:highlight>
              </a:rPr>
              <a:t>AdaBoostClassifier</a:t>
            </a:r>
            <a:endParaRPr lang="en-US" sz="2800" b="0" dirty="0">
              <a:solidFill>
                <a:srgbClr val="000000"/>
              </a:solidFill>
              <a:highlight>
                <a:srgbClr val="FFFFFF"/>
              </a:highlight>
            </a:endParaRPr>
          </a:p>
          <a:p>
            <a:r>
              <a:rPr lang="en-US" sz="2800" b="0" dirty="0">
                <a:solidFill>
                  <a:srgbClr val="008000"/>
                </a:solidFill>
                <a:highlight>
                  <a:srgbClr val="FFFFFF"/>
                </a:highlight>
              </a:rPr>
              <a:t># When not specifying a specific base estimator, a </a:t>
            </a:r>
            <a:r>
              <a:rPr lang="en-US" sz="2800" b="0" dirty="0" err="1">
                <a:solidFill>
                  <a:srgbClr val="008000"/>
                </a:solidFill>
                <a:highlight>
                  <a:srgbClr val="FFFFFF"/>
                </a:highlight>
              </a:rPr>
              <a:t>DecisionTreeClassifier</a:t>
            </a:r>
            <a:r>
              <a:rPr lang="en-US" sz="2800" b="0" dirty="0">
                <a:solidFill>
                  <a:srgbClr val="008000"/>
                </a:solidFill>
                <a:highlight>
                  <a:srgbClr val="FFFFFF"/>
                </a:highlight>
              </a:rPr>
              <a:t> is used (One tree). </a:t>
            </a:r>
            <a:endParaRPr lang="en-US" sz="2800" b="0" dirty="0">
              <a:solidFill>
                <a:srgbClr val="000000"/>
              </a:solidFill>
              <a:highlight>
                <a:srgbClr val="FFFFFF"/>
              </a:highlight>
            </a:endParaRPr>
          </a:p>
          <a:p>
            <a:r>
              <a:rPr lang="en-US" sz="2800" b="0" dirty="0" err="1">
                <a:solidFill>
                  <a:srgbClr val="000000"/>
                </a:solidFill>
                <a:highlight>
                  <a:srgbClr val="FFFFFF"/>
                </a:highlight>
              </a:rPr>
              <a:t>clf_adaboost</a:t>
            </a:r>
            <a:r>
              <a:rPr lang="en-US" sz="2800" b="0" dirty="0">
                <a:solidFill>
                  <a:srgbClr val="000000"/>
                </a:solidFill>
                <a:highlight>
                  <a:srgbClr val="FFFFFF"/>
                </a:highlight>
              </a:rPr>
              <a:t> </a:t>
            </a:r>
            <a:r>
              <a:rPr lang="en-US" sz="2800" b="1" dirty="0">
                <a:solidFill>
                  <a:srgbClr val="000080"/>
                </a:solidFill>
                <a:highlight>
                  <a:srgbClr val="FFFFFF"/>
                </a:highlight>
              </a:rPr>
              <a:t>=</a:t>
            </a:r>
            <a:r>
              <a:rPr lang="en-US" sz="2800" b="0" dirty="0">
                <a:solidFill>
                  <a:srgbClr val="000000"/>
                </a:solidFill>
                <a:highlight>
                  <a:srgbClr val="FFFFFF"/>
                </a:highlight>
              </a:rPr>
              <a:t> </a:t>
            </a:r>
            <a:r>
              <a:rPr lang="en-US" sz="2800" b="0" dirty="0" err="1">
                <a:solidFill>
                  <a:srgbClr val="000000"/>
                </a:solidFill>
                <a:highlight>
                  <a:srgbClr val="FFFFFF"/>
                </a:highlight>
              </a:rPr>
              <a:t>AdaBoostClassifier</a:t>
            </a:r>
            <a:r>
              <a:rPr lang="en-US" sz="2800" b="1" dirty="0">
                <a:solidFill>
                  <a:srgbClr val="000080"/>
                </a:solidFill>
                <a:highlight>
                  <a:srgbClr val="FFFFFF"/>
                </a:highlight>
              </a:rPr>
              <a:t>(</a:t>
            </a:r>
            <a:r>
              <a:rPr lang="en-US" sz="2800" b="0" dirty="0" err="1">
                <a:solidFill>
                  <a:srgbClr val="000000"/>
                </a:solidFill>
                <a:highlight>
                  <a:srgbClr val="FFFFFF"/>
                </a:highlight>
              </a:rPr>
              <a:t>n_estimators</a:t>
            </a:r>
            <a:r>
              <a:rPr lang="en-US" sz="2800" b="1" dirty="0">
                <a:solidFill>
                  <a:srgbClr val="000080"/>
                </a:solidFill>
                <a:highlight>
                  <a:srgbClr val="FFFFFF"/>
                </a:highlight>
              </a:rPr>
              <a:t>=</a:t>
            </a:r>
            <a:r>
              <a:rPr lang="en-US" sz="2800" b="0" dirty="0">
                <a:solidFill>
                  <a:srgbClr val="FF0000"/>
                </a:solidFill>
                <a:highlight>
                  <a:srgbClr val="FFFFFF"/>
                </a:highlight>
              </a:rPr>
              <a:t>150</a:t>
            </a:r>
            <a:r>
              <a:rPr lang="en-US" sz="2800" b="1" dirty="0">
                <a:solidFill>
                  <a:srgbClr val="000080"/>
                </a:solidFill>
                <a:highlight>
                  <a:srgbClr val="FFFFFF"/>
                </a:highlight>
              </a:rPr>
              <a:t>,</a:t>
            </a:r>
            <a:r>
              <a:rPr lang="en-US" sz="2800" b="0" dirty="0">
                <a:solidFill>
                  <a:srgbClr val="000000"/>
                </a:solidFill>
                <a:highlight>
                  <a:srgbClr val="FFFFFF"/>
                </a:highlight>
              </a:rPr>
              <a:t>learning_rate</a:t>
            </a:r>
            <a:r>
              <a:rPr lang="en-US" sz="2800" b="1" dirty="0">
                <a:solidFill>
                  <a:srgbClr val="000080"/>
                </a:solidFill>
                <a:highlight>
                  <a:srgbClr val="FFFFFF"/>
                </a:highlight>
              </a:rPr>
              <a:t>=</a:t>
            </a:r>
            <a:r>
              <a:rPr lang="en-US" sz="2800" b="0" dirty="0">
                <a:solidFill>
                  <a:srgbClr val="FF0000"/>
                </a:solidFill>
                <a:highlight>
                  <a:srgbClr val="FFFFFF"/>
                </a:highlight>
              </a:rPr>
              <a:t>0.9</a:t>
            </a:r>
            <a:r>
              <a:rPr lang="en-US" sz="2800" b="1" dirty="0">
                <a:solidFill>
                  <a:srgbClr val="000080"/>
                </a:solidFill>
                <a:highlight>
                  <a:srgbClr val="FFFFFF"/>
                </a:highlight>
              </a:rPr>
              <a:t>)</a:t>
            </a:r>
            <a:endParaRPr lang="en-US" sz="2800" b="0" dirty="0">
              <a:solidFill>
                <a:srgbClr val="000000"/>
              </a:solidFill>
              <a:highlight>
                <a:srgbClr val="FFFFFF"/>
              </a:highlight>
            </a:endParaRPr>
          </a:p>
          <a:p>
            <a:endParaRPr lang="en-US" sz="2800" b="0" dirty="0">
              <a:solidFill>
                <a:srgbClr val="000000"/>
              </a:solidFill>
              <a:highlight>
                <a:srgbClr val="FFFFFF"/>
              </a:highlight>
            </a:endParaRPr>
          </a:p>
          <a:p>
            <a:r>
              <a:rPr lang="en-US" sz="2800" b="0" dirty="0">
                <a:solidFill>
                  <a:srgbClr val="008000"/>
                </a:solidFill>
                <a:highlight>
                  <a:srgbClr val="FFFFFF"/>
                </a:highlight>
              </a:rPr>
              <a:t># Fit data</a:t>
            </a:r>
            <a:endParaRPr lang="en-US" sz="2800" b="0" dirty="0">
              <a:solidFill>
                <a:srgbClr val="000000"/>
              </a:solidFill>
              <a:highlight>
                <a:srgbClr val="FFFFFF"/>
              </a:highlight>
            </a:endParaRPr>
          </a:p>
          <a:p>
            <a:r>
              <a:rPr lang="fr-FR" sz="2800" b="0" dirty="0" err="1">
                <a:solidFill>
                  <a:srgbClr val="000000"/>
                </a:solidFill>
                <a:highlight>
                  <a:srgbClr val="FFFFFF"/>
                </a:highlight>
              </a:rPr>
              <a:t>clf_adaboost</a:t>
            </a:r>
            <a:r>
              <a:rPr lang="fr-FR" sz="2800" b="1" dirty="0" err="1">
                <a:solidFill>
                  <a:srgbClr val="000080"/>
                </a:solidFill>
                <a:highlight>
                  <a:srgbClr val="FFFFFF"/>
                </a:highlight>
              </a:rPr>
              <a:t>.</a:t>
            </a:r>
            <a:r>
              <a:rPr lang="fr-FR" sz="2800" b="0" dirty="0" err="1">
                <a:solidFill>
                  <a:srgbClr val="000000"/>
                </a:solidFill>
                <a:highlight>
                  <a:srgbClr val="FFFFFF"/>
                </a:highlight>
              </a:rPr>
              <a:t>fit</a:t>
            </a:r>
            <a:r>
              <a:rPr lang="fr-FR" sz="2800" b="1" dirty="0">
                <a:solidFill>
                  <a:srgbClr val="000080"/>
                </a:solidFill>
                <a:highlight>
                  <a:srgbClr val="FFFFFF"/>
                </a:highlight>
              </a:rPr>
              <a:t>(</a:t>
            </a:r>
            <a:r>
              <a:rPr lang="fr-FR" sz="2800" b="0" dirty="0" err="1">
                <a:solidFill>
                  <a:srgbClr val="000000"/>
                </a:solidFill>
                <a:highlight>
                  <a:srgbClr val="FFFFFF"/>
                </a:highlight>
              </a:rPr>
              <a:t>X_train</a:t>
            </a:r>
            <a:r>
              <a:rPr lang="fr-FR" sz="2800" b="1" dirty="0" err="1">
                <a:solidFill>
                  <a:srgbClr val="000080"/>
                </a:solidFill>
                <a:highlight>
                  <a:srgbClr val="FFFFFF"/>
                </a:highlight>
              </a:rPr>
              <a:t>,</a:t>
            </a:r>
            <a:r>
              <a:rPr lang="fr-FR" sz="2800" b="0" dirty="0" err="1">
                <a:solidFill>
                  <a:srgbClr val="000000"/>
                </a:solidFill>
                <a:highlight>
                  <a:srgbClr val="FFFFFF"/>
                </a:highlight>
              </a:rPr>
              <a:t>y_train</a:t>
            </a:r>
            <a:r>
              <a:rPr lang="fr-FR" sz="2800" b="1" dirty="0">
                <a:solidFill>
                  <a:srgbClr val="000080"/>
                </a:solidFill>
                <a:highlight>
                  <a:srgbClr val="FFFFFF"/>
                </a:highlight>
              </a:rPr>
              <a:t>)</a:t>
            </a:r>
            <a:endParaRPr lang="fr-FR" sz="2800" b="0" dirty="0">
              <a:solidFill>
                <a:srgbClr val="000000"/>
              </a:solidFill>
              <a:highlight>
                <a:srgbClr val="FFFFFF"/>
              </a:highlight>
            </a:endParaRPr>
          </a:p>
          <a:p>
            <a:endParaRPr lang="en-US" sz="2800" b="0" dirty="0">
              <a:solidFill>
                <a:srgbClr val="000000"/>
              </a:solidFill>
              <a:highlight>
                <a:srgbClr val="FFFFFF"/>
              </a:highlight>
            </a:endParaRPr>
          </a:p>
          <a:p>
            <a:r>
              <a:rPr lang="en-US" sz="2800" b="0" dirty="0">
                <a:solidFill>
                  <a:srgbClr val="008000"/>
                </a:solidFill>
                <a:highlight>
                  <a:srgbClr val="FFFFFF"/>
                </a:highlight>
              </a:rPr>
              <a:t># Predict testing data</a:t>
            </a:r>
            <a:endParaRPr lang="en-US" sz="2800" b="0" dirty="0">
              <a:solidFill>
                <a:srgbClr val="000000"/>
              </a:solidFill>
              <a:highlight>
                <a:srgbClr val="FFFFFF"/>
              </a:highlight>
            </a:endParaRPr>
          </a:p>
          <a:p>
            <a:r>
              <a:rPr lang="en-US" sz="2800" b="0" dirty="0" err="1">
                <a:solidFill>
                  <a:srgbClr val="000000"/>
                </a:solidFill>
                <a:highlight>
                  <a:srgbClr val="FFFFFF"/>
                </a:highlight>
              </a:rPr>
              <a:t>y_pred</a:t>
            </a:r>
            <a:r>
              <a:rPr lang="en-US" sz="2800" b="0" dirty="0">
                <a:solidFill>
                  <a:srgbClr val="000000"/>
                </a:solidFill>
                <a:highlight>
                  <a:srgbClr val="FFFFFF"/>
                </a:highlight>
              </a:rPr>
              <a:t> </a:t>
            </a:r>
            <a:r>
              <a:rPr lang="en-US" sz="2800" b="1" dirty="0">
                <a:solidFill>
                  <a:srgbClr val="000080"/>
                </a:solidFill>
                <a:highlight>
                  <a:srgbClr val="FFFFFF"/>
                </a:highlight>
              </a:rPr>
              <a:t>=</a:t>
            </a:r>
            <a:r>
              <a:rPr lang="en-US" sz="2800" b="0" dirty="0">
                <a:solidFill>
                  <a:srgbClr val="000000"/>
                </a:solidFill>
                <a:highlight>
                  <a:srgbClr val="FFFFFF"/>
                </a:highlight>
              </a:rPr>
              <a:t> </a:t>
            </a:r>
            <a:r>
              <a:rPr lang="en-US" sz="2800" b="0" dirty="0" err="1">
                <a:solidFill>
                  <a:srgbClr val="000000"/>
                </a:solidFill>
                <a:highlight>
                  <a:srgbClr val="FFFFFF"/>
                </a:highlight>
              </a:rPr>
              <a:t>clf_adaboost</a:t>
            </a:r>
            <a:r>
              <a:rPr lang="en-US" sz="2800" b="1" dirty="0" err="1">
                <a:solidFill>
                  <a:srgbClr val="000080"/>
                </a:solidFill>
                <a:highlight>
                  <a:srgbClr val="FFFFFF"/>
                </a:highlight>
              </a:rPr>
              <a:t>.</a:t>
            </a:r>
            <a:r>
              <a:rPr lang="en-US" sz="2800" b="0" dirty="0" err="1">
                <a:solidFill>
                  <a:srgbClr val="000000"/>
                </a:solidFill>
                <a:highlight>
                  <a:srgbClr val="FFFFFF"/>
                </a:highlight>
              </a:rPr>
              <a:t>predict</a:t>
            </a:r>
            <a:r>
              <a:rPr lang="en-US" sz="2800" b="1" dirty="0">
                <a:solidFill>
                  <a:srgbClr val="000080"/>
                </a:solidFill>
                <a:highlight>
                  <a:srgbClr val="FFFFFF"/>
                </a:highlight>
              </a:rPr>
              <a:t>(</a:t>
            </a:r>
            <a:r>
              <a:rPr lang="en-US" sz="2800" b="0" dirty="0" err="1">
                <a:solidFill>
                  <a:srgbClr val="000000"/>
                </a:solidFill>
                <a:highlight>
                  <a:srgbClr val="FFFFFF"/>
                </a:highlight>
              </a:rPr>
              <a:t>X_test</a:t>
            </a:r>
            <a:r>
              <a:rPr lang="en-US" sz="2800" b="1" dirty="0">
                <a:solidFill>
                  <a:srgbClr val="000080"/>
                </a:solidFill>
                <a:highlight>
                  <a:srgbClr val="FFFFFF"/>
                </a:highlight>
              </a:rPr>
              <a:t>)</a:t>
            </a:r>
            <a:endParaRPr lang="en-US" sz="2800" dirty="0"/>
          </a:p>
        </p:txBody>
      </p:sp>
    </p:spTree>
    <p:extLst>
      <p:ext uri="{BB962C8B-B14F-4D97-AF65-F5344CB8AC3E}">
        <p14:creationId xmlns:p14="http://schemas.microsoft.com/office/powerpoint/2010/main" val="2514582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pPr algn="l"/>
            <a:r>
              <a:rPr lang="en-US" b="1" i="0" dirty="0">
                <a:solidFill>
                  <a:srgbClr val="000000"/>
                </a:solidFill>
                <a:effectLst/>
                <a:latin typeface="Helvetica Neue"/>
              </a:rPr>
              <a:t>Benefits of decision trees</a:t>
            </a:r>
          </a:p>
          <a:p>
            <a:pPr marL="571500" indent="-571500" algn="l">
              <a:buFont typeface="Arial" panose="020B0604020202020204" pitchFamily="34" charset="0"/>
              <a:buChar char="•"/>
            </a:pPr>
            <a:r>
              <a:rPr lang="en-US" b="0" i="0" dirty="0">
                <a:solidFill>
                  <a:srgbClr val="000000"/>
                </a:solidFill>
                <a:effectLst/>
                <a:latin typeface="Helvetica Neue"/>
              </a:rPr>
              <a:t>Interpretability: a tree can be expressed as a logical expression</a:t>
            </a:r>
          </a:p>
          <a:p>
            <a:pPr marL="571500" indent="-571500" algn="l">
              <a:buFont typeface="Arial" panose="020B0604020202020204" pitchFamily="34" charset="0"/>
              <a:buChar char="•"/>
            </a:pPr>
            <a:r>
              <a:rPr lang="en-US" b="0" i="0" dirty="0">
                <a:solidFill>
                  <a:srgbClr val="000000"/>
                </a:solidFill>
                <a:effectLst/>
                <a:latin typeface="Helvetica Neue"/>
              </a:rPr>
              <a:t>Rapid classification: a sequence of simple queries</a:t>
            </a:r>
          </a:p>
          <a:p>
            <a:pPr marL="571500" indent="-571500" algn="l">
              <a:buFont typeface="Arial" panose="020B0604020202020204" pitchFamily="34" charset="0"/>
              <a:buChar char="•"/>
            </a:pPr>
            <a:r>
              <a:rPr lang="en-US" b="0" i="0" dirty="0">
                <a:solidFill>
                  <a:srgbClr val="000000"/>
                </a:solidFill>
                <a:effectLst/>
                <a:latin typeface="Helvetica Neue"/>
              </a:rPr>
              <a:t>Higher accuracy &amp; speed</a:t>
            </a:r>
          </a:p>
          <a:p>
            <a:pPr marL="571500" indent="-571500" algn="l">
              <a:buFont typeface="Arial" panose="020B0604020202020204" pitchFamily="34" charset="0"/>
              <a:buChar char="•"/>
            </a:pPr>
            <a:endParaRPr lang="en-US" dirty="0">
              <a:solidFill>
                <a:srgbClr val="000000"/>
              </a:solidFill>
              <a:latin typeface="Helvetica Neue"/>
            </a:endParaRPr>
          </a:p>
          <a:p>
            <a:pPr algn="l"/>
            <a:r>
              <a:rPr lang="en-US" b="1" i="0" dirty="0">
                <a:solidFill>
                  <a:srgbClr val="000000"/>
                </a:solidFill>
                <a:effectLst/>
                <a:latin typeface="Helvetica Neue"/>
              </a:rPr>
              <a:t>Disadvantages</a:t>
            </a:r>
          </a:p>
          <a:p>
            <a:pPr marL="571500" indent="-571500" algn="l">
              <a:buFont typeface="Arial" panose="020B0604020202020204" pitchFamily="34" charset="0"/>
              <a:buChar char="•"/>
            </a:pPr>
            <a:r>
              <a:rPr lang="en-US" i="0" dirty="0">
                <a:solidFill>
                  <a:srgbClr val="000000"/>
                </a:solidFill>
                <a:effectLst/>
                <a:latin typeface="Helvetica Neue"/>
              </a:rPr>
              <a:t>Prone to overfitting</a:t>
            </a:r>
          </a:p>
          <a:p>
            <a:endParaRPr lang="en-US" dirty="0"/>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4</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spTree>
    <p:extLst>
      <p:ext uri="{BB962C8B-B14F-4D97-AF65-F5344CB8AC3E}">
        <p14:creationId xmlns:p14="http://schemas.microsoft.com/office/powerpoint/2010/main" val="143507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Building a decision tree</a:t>
            </a:r>
          </a:p>
          <a:p>
            <a:r>
              <a:rPr lang="en-US" dirty="0"/>
              <a:t>To make a decision tree, two metrics are used</a:t>
            </a:r>
          </a:p>
          <a:p>
            <a:pPr marL="571500" indent="-571500">
              <a:buFont typeface="Arial" panose="020B0604020202020204" pitchFamily="34" charset="0"/>
              <a:buChar char="•"/>
            </a:pPr>
            <a:r>
              <a:rPr lang="en-US" dirty="0"/>
              <a:t>Entropy</a:t>
            </a:r>
          </a:p>
          <a:p>
            <a:pPr marL="1257300" lvl="1" indent="-571500">
              <a:buFont typeface="Arial" panose="020B0604020202020204" pitchFamily="34" charset="0"/>
              <a:buChar char="•"/>
            </a:pPr>
            <a:r>
              <a:rPr lang="en-US" dirty="0"/>
              <a:t>Disorder of the data</a:t>
            </a:r>
          </a:p>
          <a:p>
            <a:pPr marL="1257300" lvl="1" indent="-571500">
              <a:buFont typeface="Arial" panose="020B0604020202020204" pitchFamily="34" charset="0"/>
              <a:buChar char="•"/>
            </a:pPr>
            <a:r>
              <a:rPr lang="en-US" dirty="0"/>
              <a:t>More disorder =&gt; higher entropy</a:t>
            </a:r>
          </a:p>
          <a:p>
            <a:pPr marL="571500" indent="-571500">
              <a:buFont typeface="Arial" panose="020B0604020202020204" pitchFamily="34" charset="0"/>
              <a:buChar char="•"/>
            </a:pPr>
            <a:r>
              <a:rPr lang="en-US" dirty="0"/>
              <a:t>Information Gain </a:t>
            </a:r>
          </a:p>
          <a:p>
            <a:pPr marL="1257300" lvl="1" indent="-571500">
              <a:buFont typeface="Arial" panose="020B0604020202020204" pitchFamily="34" charset="0"/>
              <a:buChar char="•"/>
            </a:pPr>
            <a:r>
              <a:rPr lang="en-US" dirty="0"/>
              <a:t>If we would split the data according to a specific rule, what would be the information we get out of it?</a:t>
            </a:r>
          </a:p>
        </p:txBody>
      </p:sp>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5</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spTree>
    <p:extLst>
      <p:ext uri="{BB962C8B-B14F-4D97-AF65-F5344CB8AC3E}">
        <p14:creationId xmlns:p14="http://schemas.microsoft.com/office/powerpoint/2010/main" val="1829110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Building a decision tree</a:t>
                </a:r>
              </a:p>
              <a:p>
                <a:r>
                  <a:rPr lang="en-US" dirty="0"/>
                  <a:t>Entropy (H):</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den>
                                  </m:f>
                                </m:e>
                              </m:d>
                            </m:e>
                          </m:func>
                        </m:e>
                      </m:nary>
                    </m:oMath>
                  </m:oMathPara>
                </a14:m>
                <a:endParaRPr lang="en-US" b="0" dirty="0"/>
              </a:p>
              <a:p>
                <a:endParaRPr lang="en-US" dirty="0"/>
              </a:p>
              <a:p>
                <a:r>
                  <a:rPr lang="en-US" dirty="0"/>
                  <a:t>Which is equal to:</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e>
                              </m:d>
                            </m:e>
                          </m:func>
                        </m:e>
                      </m:nary>
                    </m:oMath>
                  </m:oMathPara>
                </a14:m>
                <a:endParaRPr lang="en-US"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1103" t="-23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6</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spTree>
    <p:extLst>
      <p:ext uri="{BB962C8B-B14F-4D97-AF65-F5344CB8AC3E}">
        <p14:creationId xmlns:p14="http://schemas.microsoft.com/office/powerpoint/2010/main" val="360942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p:txBody>
              <a:bodyPr/>
              <a:lstStyle/>
              <a:p>
                <a:r>
                  <a:rPr lang="en-US" b="1" dirty="0"/>
                  <a:t>Example entropy calculation</a:t>
                </a:r>
              </a:p>
              <a:p>
                <a:endParaRPr lang="en-US" b="1"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𝑎𝑝𝑝𝑙𝑒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𝑎𝑝𝑝𝑙𝑒</m:t>
                        </m:r>
                      </m:num>
                      <m:den>
                        <m:r>
                          <a:rPr lang="en-US" b="0" i="1" smtClean="0">
                            <a:latin typeface="Cambria Math" panose="02040503050406030204" pitchFamily="18" charset="0"/>
                          </a:rPr>
                          <m:t>#</m:t>
                        </m:r>
                        <m:r>
                          <a:rPr lang="en-US" b="0" i="1" smtClean="0">
                            <a:latin typeface="Cambria Math" panose="02040503050406030204" pitchFamily="18" charset="0"/>
                          </a:rPr>
                          <m:t>𝑡𝑜𝑡𝑎𝑙</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15</m:t>
                        </m:r>
                      </m:den>
                    </m:f>
                    <m:r>
                      <a:rPr lang="en-US" b="0" i="1" smtClean="0">
                        <a:latin typeface="Cambria Math" panose="02040503050406030204" pitchFamily="18" charset="0"/>
                      </a:rPr>
                      <m:t>=0</m:t>
                    </m:r>
                  </m:oMath>
                </a14:m>
                <a:r>
                  <a:rPr lang="en-US" dirty="0"/>
                  <a:t>,53</a:t>
                </a:r>
              </a:p>
              <a:p>
                <a:r>
                  <a:rPr lang="en-US"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𝑛𝑜𝑡𝑎𝑝𝑝𝑙𝑒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𝑛𝑜𝑡𝑎𝑝𝑝𝑙𝑒</m:t>
                        </m:r>
                      </m:num>
                      <m:den>
                        <m:r>
                          <a:rPr lang="en-US" b="0" i="1" smtClean="0">
                            <a:latin typeface="Cambria Math" panose="02040503050406030204" pitchFamily="18" charset="0"/>
                          </a:rPr>
                          <m:t>#</m:t>
                        </m:r>
                        <m:r>
                          <a:rPr lang="en-US" b="0" i="1" smtClean="0">
                            <a:latin typeface="Cambria Math" panose="02040503050406030204" pitchFamily="18" charset="0"/>
                          </a:rPr>
                          <m:t>𝑡𝑜𝑡𝑎𝑙</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15</m:t>
                        </m:r>
                      </m:den>
                    </m:f>
                    <m:r>
                      <a:rPr lang="en-US" b="0" i="1" smtClean="0">
                        <a:latin typeface="Cambria Math" panose="02040503050406030204" pitchFamily="18" charset="0"/>
                      </a:rPr>
                      <m:t>= </m:t>
                    </m:r>
                  </m:oMath>
                </a14:m>
                <a:r>
                  <a:rPr lang="en-US" dirty="0"/>
                  <a:t>  0,47</a:t>
                </a:r>
              </a:p>
              <a:p>
                <a:endParaRPr lang="en-US" dirty="0"/>
              </a:p>
              <a:p>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𝑎𝑝𝑝𝑙𝑒</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m:t>
                                </m:r>
                              </m:e>
                              <m:sub>
                                <m:r>
                                  <m:rPr>
                                    <m:sty m:val="p"/>
                                  </m:rPr>
                                  <a:rPr lang="en-US" b="0" i="0" smtClean="0">
                                    <a:latin typeface="Cambria Math" panose="02040503050406030204" pitchFamily="18" charset="0"/>
                                  </a:rPr>
                                  <m:t>apple</m:t>
                                </m:r>
                              </m:sub>
                            </m:sSub>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m:t>
                            </m:r>
                          </m:e>
                          <m:sub>
                            <m:r>
                              <m:rPr>
                                <m:sty m:val="p"/>
                              </m:rPr>
                              <a:rPr lang="en-US" b="0" i="0" smtClean="0">
                                <a:latin typeface="Cambria Math" panose="02040503050406030204" pitchFamily="18" charset="0"/>
                              </a:rPr>
                              <m:t>notapple</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m:t>
                                </m:r>
                              </m:e>
                              <m:sub>
                                <m:r>
                                  <m:rPr>
                                    <m:sty m:val="p"/>
                                  </m:rPr>
                                  <a:rPr lang="en-US" b="0" i="0" smtClean="0">
                                    <a:latin typeface="Cambria Math" panose="02040503050406030204" pitchFamily="18" charset="0"/>
                                  </a:rPr>
                                  <m:t>notapple</m:t>
                                </m:r>
                              </m:sub>
                            </m:sSub>
                          </m:e>
                        </m:d>
                      </m:e>
                    </m:d>
                  </m:oMath>
                </a14:m>
                <a:r>
                  <a:rPr lang="en-US" dirty="0"/>
                  <a:t>  </a:t>
                </a:r>
              </a:p>
              <a:p>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0,53∗</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0,53</m:t>
                                </m:r>
                              </m:e>
                            </m:d>
                            <m:r>
                              <a:rPr lang="en-US" b="0" i="1" smtClean="0">
                                <a:latin typeface="Cambria Math" panose="02040503050406030204" pitchFamily="18" charset="0"/>
                              </a:rPr>
                              <m:t>+0,47∗</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0,47</m:t>
                                    </m:r>
                                  </m:e>
                                </m:d>
                              </m:e>
                            </m:func>
                          </m:e>
                        </m:func>
                      </m:e>
                    </m:d>
                    <m:r>
                      <a:rPr lang="en-US" b="0" i="1" smtClean="0">
                        <a:latin typeface="Cambria Math" panose="02040503050406030204" pitchFamily="18" charset="0"/>
                      </a:rPr>
                      <m:t>=0,9974</m:t>
                    </m:r>
                  </m:oMath>
                </a14:m>
                <a:r>
                  <a:rPr lang="en-US" dirty="0"/>
                  <a:t> </a:t>
                </a:r>
              </a:p>
              <a:p>
                <a:endParaRPr lang="en-US" dirty="0"/>
              </a:p>
              <a:p>
                <a:r>
                  <a:rPr lang="en-US" dirty="0"/>
                  <a:t>Information gain= entropy before split – entropy after split</a:t>
                </a:r>
              </a:p>
              <a:p>
                <a:endParaRPr lang="en-US" b="1"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1103" t="-2395" b="-2534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7</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2050" name="Picture 2">
            <a:extLst>
              <a:ext uri="{FF2B5EF4-FFF2-40B4-BE49-F238E27FC236}">
                <a16:creationId xmlns:a16="http://schemas.microsoft.com/office/drawing/2014/main" id="{D73DA43D-80A6-4FDE-BA4F-4797C5B6B2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56" r="470"/>
          <a:stretch/>
        </p:blipFill>
        <p:spPr bwMode="auto">
          <a:xfrm>
            <a:off x="11351382" y="1519238"/>
            <a:ext cx="6936618" cy="524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97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7" end="7"/>
                                            </p:txEl>
                                          </p:spTgt>
                                        </p:tgtEl>
                                        <p:attrNameLst>
                                          <p:attrName>style.visibility</p:attrName>
                                        </p:attrNameLst>
                                      </p:cBhvr>
                                      <p:to>
                                        <p:strVal val="visible"/>
                                      </p:to>
                                    </p:set>
                                    <p:animEffect transition="in" filter="fade">
                                      <p:cBhvr>
                                        <p:cTn id="12" dur="500"/>
                                        <p:tgtEl>
                                          <p:spTgt spid="2">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fade">
                                      <p:cBhvr>
                                        <p:cTn id="1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481312" y="1752321"/>
                <a:ext cx="16575629" cy="6103800"/>
              </a:xfrm>
            </p:spPr>
            <p:txBody>
              <a:bodyPr/>
              <a:lstStyle/>
              <a:p>
                <a:r>
                  <a:rPr lang="en-US" b="1" dirty="0"/>
                  <a:t>Example entropy calculation</a:t>
                </a:r>
              </a:p>
              <a:p>
                <a:r>
                  <a:rPr lang="en-US" dirty="0"/>
                  <a:t>Imagine we split at roundness=4</a:t>
                </a:r>
              </a:p>
              <a:p>
                <a:pPr marL="571500" indent="-571500">
                  <a:buFont typeface="Symbol" panose="05050102010706020507" pitchFamily="18" charset="2"/>
                  <a:buChar char="Þ"/>
                </a:pPr>
                <a:r>
                  <a:rPr lang="en-US" dirty="0"/>
                  <a:t>Calculate entropy for both sides of the split</a:t>
                </a:r>
              </a:p>
              <a:p>
                <a:endParaRPr lang="en-US" dirty="0"/>
              </a:p>
              <a:p>
                <a:r>
                  <a:rPr lang="en-US" dirty="0"/>
                  <a:t>Left: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𝑎𝑝𝑝𝑙𝑒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r>
                      <a:rPr lang="en-US" b="0" i="1" smtClean="0">
                        <a:latin typeface="Cambria Math" panose="02040503050406030204" pitchFamily="18" charset="0"/>
                      </a:rPr>
                      <m:t>=0,20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𝑛𝑜𝑡𝑎𝑝𝑝𝑙𝑒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5</m:t>
                        </m:r>
                      </m:den>
                    </m:f>
                    <m:r>
                      <a:rPr lang="en-US" b="0" i="1" smtClean="0">
                        <a:latin typeface="Cambria Math" panose="02040503050406030204" pitchFamily="18" charset="0"/>
                      </a:rPr>
                      <m:t>=0,80</m:t>
                    </m:r>
                  </m:oMath>
                </a14:m>
                <a:r>
                  <a:rPr lang="en-US"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𝑙𝑒𝑓𝑡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0,20 ∗</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0,20</m:t>
                                </m:r>
                              </m:e>
                            </m:d>
                          </m:e>
                        </m:func>
                        <m:r>
                          <a:rPr lang="en-US" b="0" i="1" smtClean="0">
                            <a:latin typeface="Cambria Math" panose="02040503050406030204" pitchFamily="18" charset="0"/>
                          </a:rPr>
                          <m:t>+0,80∗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0,80</m:t>
                                </m:r>
                              </m:e>
                            </m:d>
                          </m:e>
                        </m:func>
                      </m:e>
                    </m:d>
                    <m:r>
                      <a:rPr lang="en-US" b="0" i="1" smtClean="0">
                        <a:latin typeface="Cambria Math" panose="02040503050406030204" pitchFamily="18" charset="0"/>
                      </a:rPr>
                      <m:t>=0,72</m:t>
                    </m:r>
                  </m:oMath>
                </a14:m>
                <a:r>
                  <a:rPr lang="en-US" dirty="0"/>
                  <a:t> </a:t>
                </a:r>
              </a:p>
              <a:p>
                <a:endParaRPr lang="en-US" dirty="0"/>
              </a:p>
              <a:p>
                <a:r>
                  <a:rPr lang="en-US" dirty="0"/>
                  <a:t>Right: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𝑎𝑝𝑝𝑙𝑒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10</m:t>
                        </m:r>
                      </m:den>
                    </m:f>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0     </m:t>
                    </m:r>
                    <m:r>
                      <a:rPr lang="en-US" i="1">
                        <a:latin typeface="Cambria Math" panose="02040503050406030204" pitchFamily="18" charset="0"/>
                      </a:rPr>
                      <m:t>𝑎𝑛𝑑</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𝑛𝑜𝑡𝑎𝑝𝑝𝑙𝑒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10</m:t>
                        </m:r>
                      </m:den>
                    </m:f>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0</m:t>
                    </m:r>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𝑟𝑖𝑔h𝑡</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0 ∗</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0</m:t>
                                </m:r>
                              </m:e>
                            </m:d>
                          </m:e>
                        </m:func>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0∗</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0</m:t>
                                </m:r>
                              </m:e>
                            </m:d>
                          </m:e>
                        </m:func>
                      </m:e>
                    </m:d>
                    <m:r>
                      <a:rPr lang="en-US" i="1">
                        <a:latin typeface="Cambria Math" panose="02040503050406030204" pitchFamily="18" charset="0"/>
                      </a:rPr>
                      <m:t>=</m:t>
                    </m:r>
                    <m:r>
                      <a:rPr lang="en-US" b="0" i="1" smtClean="0">
                        <a:latin typeface="Cambria Math" panose="02040503050406030204" pitchFamily="18" charset="0"/>
                      </a:rPr>
                      <m:t>0,88</m:t>
                    </m:r>
                  </m:oMath>
                </a14:m>
                <a:r>
                  <a:rPr lang="en-US" dirty="0"/>
                  <a:t> </a:t>
                </a:r>
              </a:p>
              <a:p>
                <a:endParaRPr lang="en-US" b="1"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481312" y="1752321"/>
                <a:ext cx="16575629" cy="6103800"/>
              </a:xfrm>
              <a:blipFill>
                <a:blip r:embed="rId3"/>
                <a:stretch>
                  <a:fillRect l="-1140" t="-2395" b="-2924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8</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2050" name="Picture 2">
            <a:extLst>
              <a:ext uri="{FF2B5EF4-FFF2-40B4-BE49-F238E27FC236}">
                <a16:creationId xmlns:a16="http://schemas.microsoft.com/office/drawing/2014/main" id="{D73DA43D-80A6-4FDE-BA4F-4797C5B6B2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1483439" y="1402859"/>
            <a:ext cx="6833062" cy="52473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7CC7E3C-3BF5-4D78-B1E4-DF89B83FFFBE}"/>
              </a:ext>
            </a:extLst>
          </p:cNvPr>
          <p:cNvCxnSpPr/>
          <p:nvPr/>
        </p:nvCxnSpPr>
        <p:spPr>
          <a:xfrm flipV="1">
            <a:off x="13827628" y="1602693"/>
            <a:ext cx="0" cy="4320000"/>
          </a:xfrm>
          <a:prstGeom prst="line">
            <a:avLst/>
          </a:prstGeom>
          <a:ln w="76200">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17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fade">
                                      <p:cBhvr>
                                        <p:cTn id="28" dur="500"/>
                                        <p:tgtEl>
                                          <p:spTgt spid="2">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C5C2FFC-9F51-4693-B6D1-035A364AE118}"/>
                  </a:ext>
                </a:extLst>
              </p:cNvPr>
              <p:cNvSpPr>
                <a:spLocks noGrp="1"/>
              </p:cNvSpPr>
              <p:nvPr>
                <p:ph type="body" sz="quarter" idx="17"/>
              </p:nvPr>
            </p:nvSpPr>
            <p:spPr>
              <a:xfrm>
                <a:off x="481312" y="1752321"/>
                <a:ext cx="16575629" cy="6103800"/>
              </a:xfrm>
            </p:spPr>
            <p:txBody>
              <a:bodyPr/>
              <a:lstStyle/>
              <a:p>
                <a:r>
                  <a:rPr lang="en-US" b="1" dirty="0"/>
                  <a:t>Example entropy calculation</a:t>
                </a:r>
              </a:p>
              <a:p>
                <a:r>
                  <a:rPr lang="en-US" dirty="0"/>
                  <a:t>Imagine we split at roundness=4</a:t>
                </a:r>
              </a:p>
              <a:p>
                <a:r>
                  <a:rPr lang="en-US" dirty="0"/>
                  <a:t>Total entropy after split = weighted average of all splits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𝑙𝑒𝑓𝑡</m:t>
                        </m:r>
                      </m:sub>
                    </m:sSub>
                    <m:r>
                      <a:rPr lang="en-US" b="0" i="1" smtClean="0">
                        <a:latin typeface="Cambria Math" panose="02040503050406030204" pitchFamily="18" charset="0"/>
                      </a:rPr>
                      <m:t>=0,72</m:t>
                    </m:r>
                  </m:oMath>
                </a14:m>
                <a:r>
                  <a:rPr lang="en-US" dirty="0"/>
                  <a:t>    &amp;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𝑟𝑖𝑔h𝑡</m:t>
                        </m:r>
                      </m:sub>
                    </m:sSub>
                    <m:r>
                      <a:rPr lang="en-US" i="1">
                        <a:latin typeface="Cambria Math" panose="02040503050406030204" pitchFamily="18" charset="0"/>
                      </a:rPr>
                      <m:t>=</m:t>
                    </m:r>
                    <m:r>
                      <a:rPr lang="en-US" b="0" i="1" smtClean="0">
                        <a:latin typeface="Cambria Math" panose="02040503050406030204" pitchFamily="18" charset="0"/>
                      </a:rPr>
                      <m:t>0,88</m:t>
                    </m:r>
                  </m:oMath>
                </a14:m>
                <a:r>
                  <a:rPr lang="en-US" dirty="0"/>
                  <a:t> </a:t>
                </a:r>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𝑡𝑜𝑡𝑎𝑙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𝑙𝑒𝑓𝑡</m:t>
                        </m:r>
                      </m:num>
                      <m:den>
                        <m:r>
                          <a:rPr lang="en-US" b="0" i="1" smtClean="0">
                            <a:latin typeface="Cambria Math" panose="02040503050406030204" pitchFamily="18" charset="0"/>
                          </a:rPr>
                          <m:t>#</m:t>
                        </m:r>
                        <m:r>
                          <a:rPr lang="en-US" b="0" i="1" smtClean="0">
                            <a:latin typeface="Cambria Math" panose="02040503050406030204" pitchFamily="18" charset="0"/>
                          </a:rPr>
                          <m:t>𝑡𝑜𝑡𝑎𝑙</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𝑙𝑒𝑓𝑡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𝑟𝑖𝑔h𝑡</m:t>
                        </m:r>
                      </m:num>
                      <m:den>
                        <m:r>
                          <a:rPr lang="en-US" b="0" i="1" smtClean="0">
                            <a:latin typeface="Cambria Math" panose="02040503050406030204" pitchFamily="18" charset="0"/>
                          </a:rPr>
                          <m:t>#</m:t>
                        </m:r>
                        <m:r>
                          <a:rPr lang="en-US" b="0" i="1" smtClean="0">
                            <a:latin typeface="Cambria Math" panose="02040503050406030204" pitchFamily="18" charset="0"/>
                          </a:rPr>
                          <m:t>𝑡𝑜𝑡𝑎𝑙</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𝑟𝑖𝑔h𝑡</m:t>
                        </m:r>
                      </m:sub>
                    </m:sSub>
                  </m:oMath>
                </a14:m>
                <a:r>
                  <a:rPr lang="en-US" dirty="0"/>
                  <a:t> </a:t>
                </a:r>
              </a:p>
              <a:p>
                <a:endParaRPr lang="en-US" dirty="0"/>
              </a:p>
              <a:p>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𝑡𝑜𝑡𝑎𝑙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15</m:t>
                        </m:r>
                      </m:den>
                    </m:f>
                    <m:r>
                      <a:rPr lang="en-US" b="0" i="1" smtClean="0">
                        <a:latin typeface="Cambria Math" panose="02040503050406030204" pitchFamily="18" charset="0"/>
                      </a:rPr>
                      <m:t>∗0,72+</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15</m:t>
                        </m:r>
                      </m:den>
                    </m:f>
                    <m:r>
                      <a:rPr lang="en-US" b="0" i="1" smtClean="0">
                        <a:latin typeface="Cambria Math" panose="02040503050406030204" pitchFamily="18" charset="0"/>
                      </a:rPr>
                      <m:t>∗0,88=0,8267</m:t>
                    </m:r>
                  </m:oMath>
                </a14:m>
                <a:endParaRPr lang="en-US" dirty="0"/>
              </a:p>
              <a:p>
                <a:endParaRPr lang="en-US" dirty="0"/>
              </a:p>
              <a:p>
                <a:r>
                  <a:rPr lang="en-US" dirty="0"/>
                  <a:t>Information gain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𝑏𝑒𝑓𝑜𝑟𝑒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𝑎𝑓𝑡𝑒𝑟</m:t>
                        </m:r>
                      </m:sub>
                    </m:sSub>
                    <m:r>
                      <a:rPr lang="en-US" b="0" i="1" smtClean="0">
                        <a:latin typeface="Cambria Math" panose="02040503050406030204" pitchFamily="18" charset="0"/>
                      </a:rPr>
                      <m:t>=0,9974 −0,8267=0,1707</m:t>
                    </m:r>
                  </m:oMath>
                </a14:m>
                <a:endParaRPr lang="en-US" dirty="0"/>
              </a:p>
              <a:p>
                <a:endParaRPr lang="en-US" b="1" dirty="0"/>
              </a:p>
            </p:txBody>
          </p:sp>
        </mc:Choice>
        <mc:Fallback xmlns="">
          <p:sp>
            <p:nvSpPr>
              <p:cNvPr id="2" name="Text Placeholder 1">
                <a:extLst>
                  <a:ext uri="{FF2B5EF4-FFF2-40B4-BE49-F238E27FC236}">
                    <a16:creationId xmlns:a16="http://schemas.microsoft.com/office/drawing/2014/main" id="{5C5C2FFC-9F51-4693-B6D1-035A364AE118}"/>
                  </a:ext>
                </a:extLst>
              </p:cNvPr>
              <p:cNvSpPr>
                <a:spLocks noGrp="1" noRot="1" noChangeAspect="1" noMove="1" noResize="1" noEditPoints="1" noAdjustHandles="1" noChangeArrowheads="1" noChangeShapeType="1" noTextEdit="1"/>
              </p:cNvSpPr>
              <p:nvPr>
                <p:ph type="body" sz="quarter" idx="17"/>
              </p:nvPr>
            </p:nvSpPr>
            <p:spPr>
              <a:xfrm>
                <a:off x="481312" y="1752321"/>
                <a:ext cx="16575629" cy="6103800"/>
              </a:xfrm>
              <a:blipFill>
                <a:blip r:embed="rId3"/>
                <a:stretch>
                  <a:fillRect l="-1140" t="-2395" b="-2235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38097-A465-47CE-94DE-FAC6A260BA2F}"/>
              </a:ext>
            </a:extLst>
          </p:cNvPr>
          <p:cNvSpPr>
            <a:spLocks noGrp="1"/>
          </p:cNvSpPr>
          <p:nvPr>
            <p:ph type="sldNum" sz="quarter" idx="12"/>
          </p:nvPr>
        </p:nvSpPr>
        <p:spPr/>
        <p:txBody>
          <a:bodyPr/>
          <a:lstStyle/>
          <a:p>
            <a:fld id="{B7527A74-2D87-4307-9531-5A57D9647EEB}" type="slidenum">
              <a:rPr lang="nl-BE" smtClean="0"/>
              <a:pPr/>
              <a:t>9</a:t>
            </a:fld>
            <a:endParaRPr lang="nl-BE" dirty="0"/>
          </a:p>
        </p:txBody>
      </p:sp>
      <p:sp>
        <p:nvSpPr>
          <p:cNvPr id="4" name="Title 3">
            <a:extLst>
              <a:ext uri="{FF2B5EF4-FFF2-40B4-BE49-F238E27FC236}">
                <a16:creationId xmlns:a16="http://schemas.microsoft.com/office/drawing/2014/main" id="{27399045-8DF6-4285-A940-66EA16217F57}"/>
              </a:ext>
            </a:extLst>
          </p:cNvPr>
          <p:cNvSpPr>
            <a:spLocks noGrp="1"/>
          </p:cNvSpPr>
          <p:nvPr>
            <p:ph type="title"/>
          </p:nvPr>
        </p:nvSpPr>
        <p:spPr/>
        <p:txBody>
          <a:bodyPr/>
          <a:lstStyle/>
          <a:p>
            <a:r>
              <a:rPr lang="en-US" dirty="0"/>
              <a:t>Decision trees</a:t>
            </a:r>
          </a:p>
        </p:txBody>
      </p:sp>
      <p:pic>
        <p:nvPicPr>
          <p:cNvPr id="2050" name="Picture 2">
            <a:extLst>
              <a:ext uri="{FF2B5EF4-FFF2-40B4-BE49-F238E27FC236}">
                <a16:creationId xmlns:a16="http://schemas.microsoft.com/office/drawing/2014/main" id="{D73DA43D-80A6-4FDE-BA4F-4797C5B6B2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 r="51529"/>
          <a:stretch/>
        </p:blipFill>
        <p:spPr bwMode="auto">
          <a:xfrm>
            <a:off x="11483439" y="1402859"/>
            <a:ext cx="6833062" cy="52473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7CC7E3C-3BF5-4D78-B1E4-DF89B83FFFBE}"/>
              </a:ext>
            </a:extLst>
          </p:cNvPr>
          <p:cNvCxnSpPr/>
          <p:nvPr/>
        </p:nvCxnSpPr>
        <p:spPr>
          <a:xfrm flipV="1">
            <a:off x="13827628" y="1602693"/>
            <a:ext cx="0" cy="4320000"/>
          </a:xfrm>
          <a:prstGeom prst="line">
            <a:avLst/>
          </a:prstGeom>
          <a:ln w="76200">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9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7" end="7"/>
                                            </p:txEl>
                                          </p:spTgt>
                                        </p:tgtEl>
                                        <p:attrNameLst>
                                          <p:attrName>style.visibility</p:attrName>
                                        </p:attrNameLst>
                                      </p:cBhvr>
                                      <p:to>
                                        <p:strVal val="visible"/>
                                      </p:to>
                                    </p:set>
                                    <p:animEffect transition="in" filter="fade">
                                      <p:cBhvr>
                                        <p:cTn id="12" dur="500"/>
                                        <p:tgtEl>
                                          <p:spTgt spid="2">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fade">
                                      <p:cBhvr>
                                        <p:cTn id="1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97A912285D694096974677FB379579" ma:contentTypeVersion="12" ma:contentTypeDescription="Een nieuw document maken." ma:contentTypeScope="" ma:versionID="4bf2d8645fd915bb025b9d1d44440617">
  <xsd:schema xmlns:xsd="http://www.w3.org/2001/XMLSchema" xmlns:xs="http://www.w3.org/2001/XMLSchema" xmlns:p="http://schemas.microsoft.com/office/2006/metadata/properties" xmlns:ns3="42d9a348-55b8-45f0-8ebf-bc6adca87603" xmlns:ns4="6f880bbb-a49d-493e-b370-c6e69b0874ee" targetNamespace="http://schemas.microsoft.com/office/2006/metadata/properties" ma:root="true" ma:fieldsID="c82cc8bdedf2a20218589a3341e570ff" ns3:_="" ns4:_="">
    <xsd:import namespace="42d9a348-55b8-45f0-8ebf-bc6adca87603"/>
    <xsd:import namespace="6f880bbb-a49d-493e-b370-c6e69b0874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9a348-55b8-45f0-8ebf-bc6adca87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880bbb-a49d-493e-b370-c6e69b0874ee"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220C8605-A13A-4C17-88DE-DE6FCB9926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d9a348-55b8-45f0-8ebf-bc6adca87603"/>
    <ds:schemaRef ds:uri="6f880bbb-a49d-493e-b370-c6e69b087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9D7BF5-FA67-45FF-A287-CE11E2521B25}">
  <ds:schemaRefs>
    <ds:schemaRef ds:uri="http://purl.org/dc/terms/"/>
    <ds:schemaRef ds:uri="http://schemas.openxmlformats.org/package/2006/metadata/core-properties"/>
    <ds:schemaRef ds:uri="42d9a348-55b8-45f0-8ebf-bc6adca87603"/>
    <ds:schemaRef ds:uri="http://purl.org/dc/elements/1.1/"/>
    <ds:schemaRef ds:uri="http://purl.org/dc/dcmitype/"/>
    <ds:schemaRef ds:uri="http://schemas.microsoft.com/office/infopath/2007/PartnerControls"/>
    <ds:schemaRef ds:uri="http://schemas.microsoft.com/office/2006/documentManagement/types"/>
    <ds:schemaRef ds:uri="6f880bbb-a49d-493e-b370-c6e69b0874e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9494</TotalTime>
  <Words>1539</Words>
  <Application>Microsoft Office PowerPoint</Application>
  <PresentationFormat>Custom</PresentationFormat>
  <Paragraphs>315</Paragraphs>
  <Slides>33</Slides>
  <Notes>29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33</vt:i4>
      </vt:variant>
    </vt:vector>
  </HeadingPairs>
  <TitlesOfParts>
    <vt:vector size="43" baseType="lpstr">
      <vt:lpstr>Arial</vt:lpstr>
      <vt:lpstr>Arial Rounded MT Bold</vt:lpstr>
      <vt:lpstr>Calibri</vt:lpstr>
      <vt:lpstr>Calibri Light</vt:lpstr>
      <vt:lpstr>Cambria Math</vt:lpstr>
      <vt:lpstr>Helvetica Neue</vt:lpstr>
      <vt:lpstr>Symbol</vt:lpstr>
      <vt:lpstr>Howest NL</vt:lpstr>
      <vt:lpstr>Howest EN</vt:lpstr>
      <vt:lpstr>Howest NL met tweede logo</vt:lpstr>
      <vt:lpstr>BIT07 – Machine Learning</vt:lpstr>
      <vt:lpstr>PowerPoint Presentation</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Decision trees</vt:lpstr>
      <vt:lpstr>Ensemble learning</vt:lpstr>
      <vt:lpstr>Ensemble learning</vt:lpstr>
      <vt:lpstr>Ensemble learning</vt:lpstr>
      <vt:lpstr>Ensemble learning</vt:lpstr>
      <vt:lpstr>Ensemble learning</vt:lpstr>
      <vt:lpstr>Ensemble learning - sklearn</vt:lpstr>
      <vt:lpstr>Ensemble learning - sklearn</vt:lpstr>
      <vt:lpstr>Ensemble learning - sklearn</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Hermans Cedric</cp:lastModifiedBy>
  <cp:revision>309</cp:revision>
  <dcterms:created xsi:type="dcterms:W3CDTF">2019-05-02T19:50:51Z</dcterms:created>
  <dcterms:modified xsi:type="dcterms:W3CDTF">2021-11-21T16:37:38Z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0x010100EC97A912285D694096974677FB379579</vt:lpwstr>
  </property>
</Properties>
</file>